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5"/>
  </p:notesMasterIdLst>
  <p:sldIdLst>
    <p:sldId id="256" r:id="rId8"/>
    <p:sldId id="257" r:id="rId9"/>
    <p:sldId id="258" r:id="rId10"/>
    <p:sldId id="288" r:id="rId11"/>
    <p:sldId id="259" r:id="rId12"/>
    <p:sldId id="289" r:id="rId13"/>
    <p:sldId id="263" r:id="rId14"/>
    <p:sldId id="264" r:id="rId15"/>
    <p:sldId id="266" r:id="rId16"/>
    <p:sldId id="267" r:id="rId17"/>
    <p:sldId id="268" r:id="rId18"/>
    <p:sldId id="269" r:id="rId19"/>
    <p:sldId id="260" r:id="rId20"/>
    <p:sldId id="261" r:id="rId21"/>
    <p:sldId id="262" r:id="rId22"/>
    <p:sldId id="265" r:id="rId23"/>
    <p:sldId id="272" r:id="rId24"/>
    <p:sldId id="273" r:id="rId25"/>
    <p:sldId id="274" r:id="rId26"/>
    <p:sldId id="301" r:id="rId27"/>
    <p:sldId id="290" r:id="rId28"/>
    <p:sldId id="299" r:id="rId29"/>
    <p:sldId id="297" r:id="rId30"/>
    <p:sldId id="302" r:id="rId31"/>
    <p:sldId id="271" r:id="rId32"/>
    <p:sldId id="303" r:id="rId33"/>
    <p:sldId id="277" r:id="rId34"/>
    <p:sldId id="281" r:id="rId35"/>
    <p:sldId id="282" r:id="rId36"/>
    <p:sldId id="304" r:id="rId37"/>
    <p:sldId id="305" r:id="rId38"/>
    <p:sldId id="306" r:id="rId39"/>
    <p:sldId id="283" r:id="rId40"/>
    <p:sldId id="284" r:id="rId41"/>
    <p:sldId id="285" r:id="rId42"/>
    <p:sldId id="286" r:id="rId43"/>
    <p:sldId id="287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osis" panose="02010703020202060003" pitchFamily="2" charset="0"/>
      <p:regular r:id="rId50"/>
      <p:bold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G02pOg5LhOlydyrj/VjiNxB67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A276E2-5F20-483E-9D69-0946FA9C81CC}">
  <a:tblStyle styleId="{BBA276E2-5F20-483E-9D69-0946FA9C8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3.fntdata"/><Relationship Id="rId56" Type="http://customschemas.google.com/relationships/presentationmetadata" Target="metadata"/><Relationship Id="rId8" Type="http://schemas.openxmlformats.org/officeDocument/2006/relationships/slide" Target="slides/slide1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133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6b8839a98_0_7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13" name="Google Shape;813;g76b8839a9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6b8839a98_0_72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13" name="Google Shape;813;g76b8839a9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72394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b8839a98_0_7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0" name="Google Shape;820;g76b8839a9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10604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b8839a98_0_7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0" name="Google Shape;820;g76b8839a9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455507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700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e215f9ea8_0_11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g6e215f9ea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700" cy="3771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e215f9ea8_0_12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g6e215f9ea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76b8839a98_0_4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" name="Google Shape;827;g76b8839a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76b8839a98_0_33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4" name="Google Shape;834;g76b8839a9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b8839a98_0_1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2" name="Google Shape;842;g76b8839a9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4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7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5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6b8839a98_0_0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g76b8839a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Causas que pueden ser responsables de una enfermedad, lesión o daño, como consecuencia de la actividad que se realiza o el medio en el cual se permanece durante el desempeño de la actividad [].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Causas que pueden ser responsables de una enfermedad, lesión o daño, como consecuencia de la actividad que se realiza o el medio en el cual se permanece durante el desempeño de la actividad [].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14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:notes"/>
          <p:cNvSpPr txBox="1">
            <a:spLocks noGrp="1"/>
          </p:cNvSpPr>
          <p:nvPr>
            <p:ph type="body" idx="1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2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2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8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9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9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9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0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0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1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1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6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2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3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3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3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4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4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4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7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9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1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1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2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72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7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3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4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4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74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7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5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75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75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75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75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6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77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78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78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5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0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8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81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81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8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82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82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8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83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83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8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84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8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85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85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85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86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86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86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86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86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86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87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88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89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89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1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9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92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2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9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93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93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9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94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4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9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95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96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96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96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96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97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97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97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97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97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7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98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99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00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00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2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03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03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03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0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04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04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0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05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05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06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06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07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07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07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07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08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08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08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08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108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08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10"/>
          <p:cNvSpPr txBox="1">
            <a:spLocks noGrp="1"/>
          </p:cNvSpPr>
          <p:nvPr>
            <p:ph type="subTitle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1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2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12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12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3"/>
          <p:cNvSpPr txBox="1">
            <a:spLocks noGrp="1"/>
          </p:cNvSpPr>
          <p:nvPr>
            <p:ph type="subTitle" idx="1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4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114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14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114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115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115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15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body" idx="3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6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16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16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16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7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17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17"/>
          <p:cNvSpPr txBox="1">
            <a:spLocks noGrp="1"/>
          </p:cNvSpPr>
          <p:nvPr>
            <p:ph type="body" idx="2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8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18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18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18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18"/>
          <p:cNvSpPr txBox="1">
            <a:spLocks noGrp="1"/>
          </p:cNvSpPr>
          <p:nvPr>
            <p:ph type="body" idx="4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9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19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19"/>
          <p:cNvSpPr txBox="1">
            <a:spLocks noGrp="1"/>
          </p:cNvSpPr>
          <p:nvPr>
            <p:ph type="body" idx="2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19"/>
          <p:cNvSpPr txBox="1">
            <a:spLocks noGrp="1"/>
          </p:cNvSpPr>
          <p:nvPr>
            <p:ph type="body" idx="3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19"/>
          <p:cNvSpPr txBox="1">
            <a:spLocks noGrp="1"/>
          </p:cNvSpPr>
          <p:nvPr>
            <p:ph type="body" idx="4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19"/>
          <p:cNvSpPr txBox="1">
            <a:spLocks noGrp="1"/>
          </p:cNvSpPr>
          <p:nvPr>
            <p:ph type="body" idx="5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19"/>
          <p:cNvSpPr txBox="1">
            <a:spLocks noGrp="1"/>
          </p:cNvSpPr>
          <p:nvPr>
            <p:ph type="body" idx="6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2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3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 rot="10800000">
            <a:off x="9144001" y="4433400"/>
            <a:ext cx="9143640" cy="2761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9"/>
          <p:cNvSpPr/>
          <p:nvPr/>
        </p:nvSpPr>
        <p:spPr>
          <a:xfrm flipH="1">
            <a:off x="-719" y="0"/>
            <a:ext cx="9143640" cy="41565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1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body" idx="1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3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8445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1" name="Google Shape;121;p33"/>
          <p:cNvSpPr txBox="1">
            <a:spLocks noGrp="1"/>
          </p:cNvSpPr>
          <p:nvPr>
            <p:ph type="body" idx="2"/>
          </p:nvPr>
        </p:nvSpPr>
        <p:spPr>
          <a:xfrm>
            <a:off x="38181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2" name="Google Shape;122;p3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5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1"/>
          </p:nvPr>
        </p:nvSpPr>
        <p:spPr>
          <a:xfrm>
            <a:off x="84456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body" idx="2"/>
          </p:nvPr>
        </p:nvSpPr>
        <p:spPr>
          <a:xfrm>
            <a:off x="286164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body" idx="3"/>
          </p:nvPr>
        </p:nvSpPr>
        <p:spPr>
          <a:xfrm>
            <a:off x="487872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7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/>
          <p:nvPr/>
        </p:nvSpPr>
        <p:spPr>
          <a:xfrm rot="10800000">
            <a:off x="9144001" y="4457520"/>
            <a:ext cx="9143640" cy="6872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9"/>
          <p:cNvSpPr/>
          <p:nvPr/>
        </p:nvSpPr>
        <p:spPr>
          <a:xfrm flipH="1">
            <a:off x="-719" y="0"/>
            <a:ext cx="9143640" cy="37695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body" idx="1"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3593520" y="3670560"/>
            <a:ext cx="195696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1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7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ldNum" idx="12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salud.gov.c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logdesociologia.com/archive/jornada-laboral-exceso-de-horas-afectan-la-salud/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12" Type="http://schemas.openxmlformats.org/officeDocument/2006/relationships/hyperlink" Target="https://www.studentdoctor.net/2016/03/know-talking-patients-mental-health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pixabay.com/en/argument-argue-fight-fighting-3312463/" TargetMode="External"/><Relationship Id="rId11" Type="http://schemas.openxmlformats.org/officeDocument/2006/relationships/image" Target="../media/image17.jpg"/><Relationship Id="rId5" Type="http://schemas.openxmlformats.org/officeDocument/2006/relationships/image" Target="../media/image14.png"/><Relationship Id="rId10" Type="http://schemas.openxmlformats.org/officeDocument/2006/relationships/hyperlink" Target="https://pixabay.com/en/worried-bored-sad-girl-woman-2310879/" TargetMode="External"/><Relationship Id="rId4" Type="http://schemas.openxmlformats.org/officeDocument/2006/relationships/hyperlink" Target="https://pixabay.com/es/vigilancia-c%C3%A1mara-de-seguridad-147831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pixabay.com/pt/local-de-trabalho-pc-tela-305110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cambridge-org.ezproxy.javeriana.edu.co/core/article/workrelated-unintentional-injuries-associated-with-hurricane-sandy-in-new-jersey/AB0220A1F1E274EA41B0C2A33D0F2DCB" TargetMode="External"/><Relationship Id="rId3" Type="http://schemas.openxmlformats.org/officeDocument/2006/relationships/hyperlink" Target="http://dialnet.unirioja.es/servlet/oaiart?codigo=2995368" TargetMode="External"/><Relationship Id="rId7" Type="http://schemas.openxmlformats.org/officeDocument/2006/relationships/hyperlink" Target="http://www.tandfonline.com/doi/abs/10.1080/10803548.2008.11076775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lc.jst.go.jp/DN/JALC/10007643537?from=SUMMON" TargetMode="External"/><Relationship Id="rId5" Type="http://schemas.openxmlformats.org/officeDocument/2006/relationships/hyperlink" Target="https://www.sciencedirect.com/science/article/pii/S0925753517315631" TargetMode="External"/><Relationship Id="rId10" Type="http://schemas.openxmlformats.org/officeDocument/2006/relationships/hyperlink" Target="https://www.ncbi.nlm.nih.gov/pubmed/24707177" TargetMode="External"/><Relationship Id="rId4" Type="http://schemas.openxmlformats.org/officeDocument/2006/relationships/hyperlink" Target="https://www.ncbi.nlm.nih.gov/pubmed/30095587" TargetMode="External"/><Relationship Id="rId9" Type="http://schemas.openxmlformats.org/officeDocument/2006/relationships/hyperlink" Target="https://www.ncbi.nlm.nih.gov/pubmed/25880219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29560330" TargetMode="External"/><Relationship Id="rId3" Type="http://schemas.openxmlformats.org/officeDocument/2006/relationships/hyperlink" Target="http://www.tandfonline.com/doi/abs/10.1080/00140130903067771" TargetMode="External"/><Relationship Id="rId7" Type="http://schemas.openxmlformats.org/officeDocument/2006/relationships/hyperlink" Target="http://hdl.handle.net/2027/uc1.31210011098603" TargetMode="External"/><Relationship Id="rId12" Type="http://schemas.openxmlformats.org/officeDocument/2006/relationships/hyperlink" Target="https://journals.sagepub.com/doi/full/10.1177/1541931213601740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cbi.nlm.nih.gov/pubmed/30855601" TargetMode="External"/><Relationship Id="rId11" Type="http://schemas.openxmlformats.org/officeDocument/2006/relationships/hyperlink" Target="https://ieeexplore.ieee.org/document/7299638" TargetMode="External"/><Relationship Id="rId5" Type="http://schemas.openxmlformats.org/officeDocument/2006/relationships/hyperlink" Target="http://www.tandfonline.com/doi/abs/10.1080/08959285.2015.1021040" TargetMode="External"/><Relationship Id="rId10" Type="http://schemas.openxmlformats.org/officeDocument/2006/relationships/hyperlink" Target="https://www.sciencedirect.com/science/article/pii/S092658051830013X" TargetMode="External"/><Relationship Id="rId4" Type="http://schemas.openxmlformats.org/officeDocument/2006/relationships/hyperlink" Target="https://www.jstor.org/stable/40967527" TargetMode="External"/><Relationship Id="rId9" Type="http://schemas.openxmlformats.org/officeDocument/2006/relationships/hyperlink" Target="https://ieeexplore.ieee.org/document/651320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018720817753907" TargetMode="External"/><Relationship Id="rId7" Type="http://schemas.openxmlformats.org/officeDocument/2006/relationships/hyperlink" Target="https://www.sciencedirect.com/science/article/pii/S016786551830130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earch.proquest.com/docview/1913622430" TargetMode="External"/><Relationship Id="rId5" Type="http://schemas.openxmlformats.org/officeDocument/2006/relationships/hyperlink" Target="https://www.sciencedirect.com/science/article/pii/S0262885617301191" TargetMode="External"/><Relationship Id="rId4" Type="http://schemas.openxmlformats.org/officeDocument/2006/relationships/hyperlink" Target="https://www.sciencedirect.com/science/article/pii/S000368701730056X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893608008000944" TargetMode="External"/><Relationship Id="rId3" Type="http://schemas.openxmlformats.org/officeDocument/2006/relationships/hyperlink" Target="https://arxiv.org/abs/1604.03489" TargetMode="External"/><Relationship Id="rId7" Type="http://schemas.openxmlformats.org/officeDocument/2006/relationships/hyperlink" Target="https://www.ncbi.nlm.nih.gov/pubmed/29385749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ournals.sagepub.com/doi/full/10.1177/0963721417698535" TargetMode="External"/><Relationship Id="rId11" Type="http://schemas.openxmlformats.org/officeDocument/2006/relationships/hyperlink" Target="https://www.ncbi.nlm.nih.gov/pubmed/15943210" TargetMode="External"/><Relationship Id="rId5" Type="http://schemas.openxmlformats.org/officeDocument/2006/relationships/hyperlink" Target="https://www.sciencedirect.com/science/article/pii/S0190740916302055" TargetMode="External"/><Relationship Id="rId10" Type="http://schemas.openxmlformats.org/officeDocument/2006/relationships/hyperlink" Target="https://ieeexplore.ieee.org/document/7812588" TargetMode="External"/><Relationship Id="rId4" Type="http://schemas.openxmlformats.org/officeDocument/2006/relationships/hyperlink" Target="https://www.openaire.eu/search/publication?articleId=narcis______::72fa20eaf2f70373b9f4223ed8789f52" TargetMode="External"/><Relationship Id="rId9" Type="http://schemas.openxmlformats.org/officeDocument/2006/relationships/hyperlink" Target="https://www.sciencedirect.com/science/article/pii/S016926071730873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"/>
          <p:cNvSpPr txBox="1"/>
          <p:nvPr/>
        </p:nvSpPr>
        <p:spPr>
          <a:xfrm>
            <a:off x="360000" y="1080000"/>
            <a:ext cx="8312400" cy="265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Dauruxü</a:t>
            </a:r>
            <a:r>
              <a:rPr lang="es-CO" sz="4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br>
              <a:rPr lang="es-CO" sz="1800" b="0" i="0" u="none" strike="noStrike" cap="none"/>
            </a:br>
            <a:r>
              <a:rPr lang="es-CO" sz="32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Detección de estados de ánimo de personas y sus actividades, para el apoyo en el diagnóstico de trastornos psicológicos en FRPO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1"/>
          <p:cNvGrpSpPr/>
          <p:nvPr/>
        </p:nvGrpSpPr>
        <p:grpSpPr>
          <a:xfrm>
            <a:off x="7377120" y="1317240"/>
            <a:ext cx="433440" cy="433440"/>
            <a:chOff x="7377120" y="1317240"/>
            <a:chExt cx="433440" cy="433440"/>
          </a:xfrm>
        </p:grpSpPr>
        <p:sp>
          <p:nvSpPr>
            <p:cNvPr id="396" name="Google Shape;396;p1"/>
            <p:cNvSpPr/>
            <p:nvPr/>
          </p:nvSpPr>
          <p:spPr>
            <a:xfrm>
              <a:off x="7377120" y="1317240"/>
              <a:ext cx="433440" cy="43344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7489800" y="1429920"/>
              <a:ext cx="207720" cy="20772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7538760" y="1478880"/>
              <a:ext cx="109800" cy="1098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9" name="Google Shape;399;p1"/>
          <p:cNvPicPr preferRelativeResize="0"/>
          <p:nvPr/>
        </p:nvPicPr>
        <p:blipFill rotWithShape="1">
          <a:blip r:embed="rId3">
            <a:alphaModFix/>
          </a:blip>
          <a:srcRect l="19630" t="69141" r="23119" b="9129"/>
          <a:stretch/>
        </p:blipFill>
        <p:spPr>
          <a:xfrm>
            <a:off x="388080" y="117000"/>
            <a:ext cx="2185920" cy="82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"/>
          <p:cNvSpPr/>
          <p:nvPr/>
        </p:nvSpPr>
        <p:spPr>
          <a:xfrm>
            <a:off x="6498720" y="4356720"/>
            <a:ext cx="239328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Presentado por: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Ronald Rodríguez 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"/>
          <p:cNvSpPr/>
          <p:nvPr/>
        </p:nvSpPr>
        <p:spPr>
          <a:xfrm>
            <a:off x="0" y="5120640"/>
            <a:ext cx="9143640" cy="453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"/>
          <p:cNvSpPr/>
          <p:nvPr/>
        </p:nvSpPr>
        <p:spPr>
          <a:xfrm>
            <a:off x="0" y="5000040"/>
            <a:ext cx="9143640" cy="284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"/>
          <p:cNvSpPr/>
          <p:nvPr/>
        </p:nvSpPr>
        <p:spPr>
          <a:xfrm>
            <a:off x="0" y="5051160"/>
            <a:ext cx="9143640" cy="392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"/>
          <p:cNvSpPr/>
          <p:nvPr/>
        </p:nvSpPr>
        <p:spPr>
          <a:xfrm>
            <a:off x="4428000" y="4394880"/>
            <a:ext cx="2088000" cy="50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Director: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Enrique González 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"/>
          <p:cNvSpPr/>
          <p:nvPr/>
        </p:nvSpPr>
        <p:spPr>
          <a:xfrm>
            <a:off x="396000" y="3882240"/>
            <a:ext cx="7524000" cy="25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Dauruxü significa vigilante en el idioma ticuna. Diccionario bilingüe español-ticuna [DTILV, 2016]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"/>
          <p:cNvSpPr/>
          <p:nvPr/>
        </p:nvSpPr>
        <p:spPr>
          <a:xfrm>
            <a:off x="241200" y="4318560"/>
            <a:ext cx="4062960" cy="592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Propuesta de proyecto de grado: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Ingeniería de Sistemas y Computación.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Analítica para la inteligencia de negocios.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"/>
          <p:cNvSpPr txBox="1"/>
          <p:nvPr/>
        </p:nvSpPr>
        <p:spPr>
          <a:xfrm>
            <a:off x="844560" y="5760"/>
            <a:ext cx="463896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Limitaci</a:t>
            </a: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</a:t>
            </a:r>
            <a:r>
              <a:rPr lang="es-CO" sz="3200" b="0" strike="noStrik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nes de adopción de soluciones tecnológicas*</a:t>
            </a:r>
            <a:endParaRPr sz="3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2"/>
          <p:cNvSpPr txBox="1"/>
          <p:nvPr/>
        </p:nvSpPr>
        <p:spPr>
          <a:xfrm>
            <a:off x="844560" y="1140120"/>
            <a:ext cx="5338830" cy="3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1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Costos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Implantación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 de evaluación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Interrupción en actividades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1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Sesgo en los datos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Predisposición en las personas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Incomodidad con los sensores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05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1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Privacidad</a:t>
            </a: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80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Datos personales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10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12"/>
          <p:cNvSpPr/>
          <p:nvPr/>
        </p:nvSpPr>
        <p:spPr>
          <a:xfrm>
            <a:off x="946800" y="4822560"/>
            <a:ext cx="8214480" cy="42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</a:t>
            </a:r>
            <a:r>
              <a:rPr lang="es-CO" sz="1100" b="0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Barriers to the Adoption of Wearable Sensors in the Workplace: A Survey of Occupational Safety and Health Professionals [Schall, 2018]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Problemática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3"/>
          <p:cNvSpPr txBox="1"/>
          <p:nvPr/>
        </p:nvSpPr>
        <p:spPr>
          <a:xfrm>
            <a:off x="1022150" y="510026"/>
            <a:ext cx="7207200" cy="28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3000" i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¿Cómo </a:t>
            </a:r>
            <a:r>
              <a:rPr lang="es-CO" sz="3000" i="1" dirty="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calcular indicadores</a:t>
            </a:r>
            <a:r>
              <a:rPr lang="es-CO" sz="3000" i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relacionados con trastornos psicológicos </a:t>
            </a:r>
            <a:r>
              <a:rPr lang="es-CO" sz="3000" i="1" dirty="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el</a:t>
            </a:r>
            <a:r>
              <a:rPr lang="es-CO" sz="3000" i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-CO" sz="3000" i="1" dirty="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monitoreo y evaluación</a:t>
            </a:r>
            <a:r>
              <a:rPr lang="es-CO" sz="3000" i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factores de riesgos psicosociales ocupacionales, mediante un </a:t>
            </a:r>
            <a:r>
              <a:rPr lang="es-CO" sz="3000" i="1" dirty="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seguimiento automático no intrusivo</a:t>
            </a:r>
            <a:r>
              <a:rPr lang="es-CO" sz="3000" i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utilizando técnicas de inteligencia artificial y visión por computadora?</a:t>
            </a:r>
            <a:endParaRPr sz="1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3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3"/>
          <p:cNvSpPr txBox="1"/>
          <p:nvPr/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12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"/>
          <p:cNvSpPr txBox="1"/>
          <p:nvPr/>
        </p:nvSpPr>
        <p:spPr>
          <a:xfrm>
            <a:off x="844549" y="201125"/>
            <a:ext cx="6579355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FRP - Factores de riesgo psicosocial</a:t>
            </a:r>
            <a:endParaRPr sz="32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13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"/>
          <p:cNvSpPr/>
          <p:nvPr/>
        </p:nvSpPr>
        <p:spPr>
          <a:xfrm>
            <a:off x="844560" y="895080"/>
            <a:ext cx="77970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0" u="sng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Resolución 2646 de 2008:</a:t>
            </a:r>
            <a:r>
              <a:rPr lang="es-CO" sz="1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17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Condiciones psicosociales cuya identificación y evaluación muestra efectos negativos en la salud de los trabajadores o en el trabajo*.</a:t>
            </a:r>
            <a:endParaRPr sz="17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"/>
          <p:cNvSpPr/>
          <p:nvPr/>
        </p:nvSpPr>
        <p:spPr>
          <a:xfrm>
            <a:off x="927360" y="4441320"/>
            <a:ext cx="7950960" cy="75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Extraído de la resolución 2646 de 2008 del Ministerio de Protección Social [MINPRO, 2008]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**Extraído de la taxonomía de los factores de riesgo psicosocial [Mansilla, 2012]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***Extraído los trabajos de [Romero. et al, 2016 ] y  [Molano, 2016] sobre factores de riesgo psicosociales extralaborales</a:t>
            </a:r>
            <a:endParaRPr sz="11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5"/>
          <p:cNvGrpSpPr/>
          <p:nvPr/>
        </p:nvGrpSpPr>
        <p:grpSpPr>
          <a:xfrm>
            <a:off x="5598720" y="2056080"/>
            <a:ext cx="3279600" cy="2140500"/>
            <a:chOff x="5598720" y="1979880"/>
            <a:chExt cx="3279600" cy="2140500"/>
          </a:xfrm>
        </p:grpSpPr>
        <p:grpSp>
          <p:nvGrpSpPr>
            <p:cNvPr id="520" name="Google Shape;520;p5"/>
            <p:cNvGrpSpPr/>
            <p:nvPr/>
          </p:nvGrpSpPr>
          <p:grpSpPr>
            <a:xfrm>
              <a:off x="5598720" y="1979880"/>
              <a:ext cx="3279600" cy="2140500"/>
              <a:chOff x="5598720" y="1979880"/>
              <a:chExt cx="3279600" cy="2140500"/>
            </a:xfrm>
          </p:grpSpPr>
          <p:sp>
            <p:nvSpPr>
              <p:cNvPr id="521" name="Google Shape;521;p5"/>
              <p:cNvSpPr/>
              <p:nvPr/>
            </p:nvSpPr>
            <p:spPr>
              <a:xfrm>
                <a:off x="5600520" y="1979880"/>
                <a:ext cx="3277800" cy="2140500"/>
              </a:xfrm>
              <a:prstGeom prst="rect">
                <a:avLst/>
              </a:prstGeom>
              <a:solidFill>
                <a:srgbClr val="E7C586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5598720" y="1981080"/>
                <a:ext cx="1881720" cy="304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b="1" strike="noStrike">
                    <a:solidFill>
                      <a:srgbClr val="AB7A2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Extralaboral ***</a:t>
                </a:r>
                <a:endParaRPr sz="1800" b="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" name="Google Shape;523;p5"/>
            <p:cNvSpPr/>
            <p:nvPr/>
          </p:nvSpPr>
          <p:spPr>
            <a:xfrm>
              <a:off x="5736240" y="2268720"/>
              <a:ext cx="2988360" cy="13719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400" b="1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externos</a:t>
              </a:r>
              <a:endParaRPr sz="14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Relaciones familiares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Relaciones interpersonales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Características de vivienda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Desplazamiento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Situación económica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5"/>
          <p:cNvGrpSpPr/>
          <p:nvPr/>
        </p:nvGrpSpPr>
        <p:grpSpPr>
          <a:xfrm>
            <a:off x="650880" y="2060760"/>
            <a:ext cx="4831080" cy="2140680"/>
            <a:chOff x="650880" y="1984560"/>
            <a:chExt cx="4831080" cy="2140680"/>
          </a:xfrm>
        </p:grpSpPr>
        <p:grpSp>
          <p:nvGrpSpPr>
            <p:cNvPr id="525" name="Google Shape;525;p5"/>
            <p:cNvGrpSpPr/>
            <p:nvPr/>
          </p:nvGrpSpPr>
          <p:grpSpPr>
            <a:xfrm>
              <a:off x="927360" y="1984560"/>
              <a:ext cx="4554600" cy="2140500"/>
              <a:chOff x="927360" y="1984560"/>
              <a:chExt cx="4554600" cy="2140500"/>
            </a:xfrm>
          </p:grpSpPr>
          <p:sp>
            <p:nvSpPr>
              <p:cNvPr id="526" name="Google Shape;526;p5"/>
              <p:cNvSpPr/>
              <p:nvPr/>
            </p:nvSpPr>
            <p:spPr>
              <a:xfrm>
                <a:off x="927360" y="1984560"/>
                <a:ext cx="4554600" cy="2140500"/>
              </a:xfrm>
              <a:prstGeom prst="rect">
                <a:avLst/>
              </a:prstGeom>
              <a:solidFill>
                <a:srgbClr val="0DB7C4">
                  <a:alpha val="15686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27360" y="2009880"/>
                <a:ext cx="2091960" cy="304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800" b="1" strike="noStrik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Intralaboral **</a:t>
                </a:r>
                <a:endParaRPr sz="1800" b="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8" name="Google Shape;528;p5"/>
            <p:cNvSpPr/>
            <p:nvPr/>
          </p:nvSpPr>
          <p:spPr>
            <a:xfrm>
              <a:off x="650880" y="2356200"/>
              <a:ext cx="2620800" cy="176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400" b="1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Medio laboral  </a:t>
              </a:r>
              <a:endParaRPr sz="14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Temperatura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Iluminación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Ruido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Vibración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Diseños de puestos de trabajo inapropiados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2813040" y="2309040"/>
              <a:ext cx="2620800" cy="1769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400" b="1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Organización y gestión</a:t>
              </a:r>
              <a:endParaRPr sz="14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Horario de trabajo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Pausas y descansos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Autonomía y participación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Carga mental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lang="es-CO" sz="14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Desarrollo de carrera</a:t>
              </a:r>
              <a:endParaRPr sz="14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"/>
          <p:cNvSpPr txBox="1"/>
          <p:nvPr/>
        </p:nvSpPr>
        <p:spPr>
          <a:xfrm>
            <a:off x="844560" y="5760"/>
            <a:ext cx="482256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Efectos  de Factores de riesgo psicosocial (FRP)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14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6"/>
          <p:cNvSpPr txBox="1"/>
          <p:nvPr/>
        </p:nvSpPr>
        <p:spPr>
          <a:xfrm>
            <a:off x="361080" y="1147680"/>
            <a:ext cx="4678200" cy="199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>
                <a:solidFill>
                  <a:srgbClr val="FE4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Desórdenes musculoesqueléticos* 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1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Dolores o lesiones de espalda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280" marR="0" lvl="1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Trastornos en extremidades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6"/>
          <p:cNvGrpSpPr/>
          <p:nvPr/>
        </p:nvGrpSpPr>
        <p:grpSpPr>
          <a:xfrm>
            <a:off x="7007760" y="307800"/>
            <a:ext cx="2116800" cy="4266360"/>
            <a:chOff x="7007760" y="307800"/>
            <a:chExt cx="2116800" cy="4266360"/>
          </a:xfrm>
        </p:grpSpPr>
        <p:sp>
          <p:nvSpPr>
            <p:cNvPr id="538" name="Google Shape;538;p6"/>
            <p:cNvSpPr/>
            <p:nvPr/>
          </p:nvSpPr>
          <p:spPr>
            <a:xfrm>
              <a:off x="7014960" y="307800"/>
              <a:ext cx="2109600" cy="42663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007760" y="307800"/>
              <a:ext cx="2116800" cy="426636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6"/>
          <p:cNvGrpSpPr/>
          <p:nvPr/>
        </p:nvGrpSpPr>
        <p:grpSpPr>
          <a:xfrm>
            <a:off x="4825440" y="272160"/>
            <a:ext cx="2188440" cy="4303800"/>
            <a:chOff x="4825440" y="272160"/>
            <a:chExt cx="2188440" cy="4303800"/>
          </a:xfrm>
        </p:grpSpPr>
        <p:sp>
          <p:nvSpPr>
            <p:cNvPr id="541" name="Google Shape;541;p6"/>
            <p:cNvSpPr/>
            <p:nvPr/>
          </p:nvSpPr>
          <p:spPr>
            <a:xfrm>
              <a:off x="4825440" y="272160"/>
              <a:ext cx="2188440" cy="4303800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42" name="Google Shape;542;p6"/>
            <p:cNvSpPr/>
            <p:nvPr/>
          </p:nvSpPr>
          <p:spPr>
            <a:xfrm>
              <a:off x="4825440" y="272160"/>
              <a:ext cx="2188440" cy="4303800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</p:sp>
      </p:grpSp>
      <p:grpSp>
        <p:nvGrpSpPr>
          <p:cNvPr id="543" name="Google Shape;543;p6"/>
          <p:cNvGrpSpPr/>
          <p:nvPr/>
        </p:nvGrpSpPr>
        <p:grpSpPr>
          <a:xfrm>
            <a:off x="7844040" y="1729080"/>
            <a:ext cx="465120" cy="509400"/>
            <a:chOff x="7844040" y="1729080"/>
            <a:chExt cx="465120" cy="509400"/>
          </a:xfrm>
        </p:grpSpPr>
        <p:sp>
          <p:nvSpPr>
            <p:cNvPr id="544" name="Google Shape;544;p6"/>
            <p:cNvSpPr/>
            <p:nvPr/>
          </p:nvSpPr>
          <p:spPr>
            <a:xfrm>
              <a:off x="7844040" y="1729080"/>
              <a:ext cx="465120" cy="5094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7965000" y="1861200"/>
              <a:ext cx="222840" cy="24408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8017560" y="1919160"/>
              <a:ext cx="117720" cy="12888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6"/>
          <p:cNvGrpSpPr/>
          <p:nvPr/>
        </p:nvGrpSpPr>
        <p:grpSpPr>
          <a:xfrm>
            <a:off x="4996440" y="1780920"/>
            <a:ext cx="465120" cy="509400"/>
            <a:chOff x="4996440" y="1780920"/>
            <a:chExt cx="465120" cy="509400"/>
          </a:xfrm>
        </p:grpSpPr>
        <p:sp>
          <p:nvSpPr>
            <p:cNvPr id="548" name="Google Shape;548;p6"/>
            <p:cNvSpPr/>
            <p:nvPr/>
          </p:nvSpPr>
          <p:spPr>
            <a:xfrm>
              <a:off x="4996440" y="1780920"/>
              <a:ext cx="465120" cy="5094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5117400" y="1913040"/>
              <a:ext cx="222840" cy="24408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5169960" y="1971000"/>
              <a:ext cx="117720" cy="12888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6"/>
          <p:cNvGrpSpPr/>
          <p:nvPr/>
        </p:nvGrpSpPr>
        <p:grpSpPr>
          <a:xfrm>
            <a:off x="7830000" y="714600"/>
            <a:ext cx="436320" cy="439560"/>
            <a:chOff x="7830000" y="714600"/>
            <a:chExt cx="436320" cy="439560"/>
          </a:xfrm>
        </p:grpSpPr>
        <p:sp>
          <p:nvSpPr>
            <p:cNvPr id="552" name="Google Shape;552;p6"/>
            <p:cNvSpPr/>
            <p:nvPr/>
          </p:nvSpPr>
          <p:spPr>
            <a:xfrm>
              <a:off x="7830000" y="714600"/>
              <a:ext cx="436320" cy="4395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7943400" y="828720"/>
              <a:ext cx="209160" cy="2106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7992720" y="878760"/>
              <a:ext cx="110520" cy="11124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6"/>
          <p:cNvGrpSpPr/>
          <p:nvPr/>
        </p:nvGrpSpPr>
        <p:grpSpPr>
          <a:xfrm>
            <a:off x="8166600" y="298080"/>
            <a:ext cx="325440" cy="383760"/>
            <a:chOff x="8166600" y="298080"/>
            <a:chExt cx="325440" cy="383760"/>
          </a:xfrm>
        </p:grpSpPr>
        <p:sp>
          <p:nvSpPr>
            <p:cNvPr id="556" name="Google Shape;556;p6"/>
            <p:cNvSpPr/>
            <p:nvPr/>
          </p:nvSpPr>
          <p:spPr>
            <a:xfrm>
              <a:off x="8166600" y="298080"/>
              <a:ext cx="325440" cy="38376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251200" y="398160"/>
              <a:ext cx="155880" cy="18396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8287920" y="441360"/>
              <a:ext cx="82440" cy="972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6"/>
          <p:cNvGrpSpPr/>
          <p:nvPr/>
        </p:nvGrpSpPr>
        <p:grpSpPr>
          <a:xfrm>
            <a:off x="5866200" y="3069360"/>
            <a:ext cx="447840" cy="500760"/>
            <a:chOff x="5866200" y="3069360"/>
            <a:chExt cx="447840" cy="500760"/>
          </a:xfrm>
        </p:grpSpPr>
        <p:sp>
          <p:nvSpPr>
            <p:cNvPr id="560" name="Google Shape;560;p6"/>
            <p:cNvSpPr/>
            <p:nvPr/>
          </p:nvSpPr>
          <p:spPr>
            <a:xfrm>
              <a:off x="5866200" y="3069360"/>
              <a:ext cx="447840" cy="5007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5982480" y="3199680"/>
              <a:ext cx="214920" cy="24012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6033240" y="3256200"/>
              <a:ext cx="113400" cy="12672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6"/>
          <p:cNvGrpSpPr/>
          <p:nvPr/>
        </p:nvGrpSpPr>
        <p:grpSpPr>
          <a:xfrm>
            <a:off x="8688240" y="2251440"/>
            <a:ext cx="236520" cy="229320"/>
            <a:chOff x="8688240" y="2251440"/>
            <a:chExt cx="236520" cy="229320"/>
          </a:xfrm>
        </p:grpSpPr>
        <p:sp>
          <p:nvSpPr>
            <p:cNvPr id="564" name="Google Shape;564;p6"/>
            <p:cNvSpPr/>
            <p:nvPr/>
          </p:nvSpPr>
          <p:spPr>
            <a:xfrm>
              <a:off x="8688240" y="2251440"/>
              <a:ext cx="236520" cy="22932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8749800" y="2310840"/>
              <a:ext cx="113400" cy="1098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76440" y="2337120"/>
              <a:ext cx="59760" cy="5796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6"/>
          <p:cNvGrpSpPr/>
          <p:nvPr/>
        </p:nvGrpSpPr>
        <p:grpSpPr>
          <a:xfrm>
            <a:off x="5594400" y="178200"/>
            <a:ext cx="673920" cy="739080"/>
            <a:chOff x="5594400" y="178200"/>
            <a:chExt cx="673920" cy="739080"/>
          </a:xfrm>
        </p:grpSpPr>
        <p:sp>
          <p:nvSpPr>
            <p:cNvPr id="568" name="Google Shape;568;p6"/>
            <p:cNvSpPr/>
            <p:nvPr/>
          </p:nvSpPr>
          <p:spPr>
            <a:xfrm>
              <a:off x="5594400" y="178200"/>
              <a:ext cx="673920" cy="73908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5769360" y="370440"/>
              <a:ext cx="323280" cy="35460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5845680" y="453960"/>
              <a:ext cx="170640" cy="1872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6"/>
          <p:cNvSpPr txBox="1"/>
          <p:nvPr/>
        </p:nvSpPr>
        <p:spPr>
          <a:xfrm>
            <a:off x="321120" y="2918160"/>
            <a:ext cx="461016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6"/>
          <p:cNvGrpSpPr/>
          <p:nvPr/>
        </p:nvGrpSpPr>
        <p:grpSpPr>
          <a:xfrm>
            <a:off x="6231240" y="968040"/>
            <a:ext cx="310680" cy="291960"/>
            <a:chOff x="6231240" y="968040"/>
            <a:chExt cx="310680" cy="291960"/>
          </a:xfrm>
        </p:grpSpPr>
        <p:sp>
          <p:nvSpPr>
            <p:cNvPr id="573" name="Google Shape;573;p6"/>
            <p:cNvSpPr/>
            <p:nvPr/>
          </p:nvSpPr>
          <p:spPr>
            <a:xfrm>
              <a:off x="6231240" y="968040"/>
              <a:ext cx="310680" cy="2919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6311880" y="1044000"/>
              <a:ext cx="148680" cy="14004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6347160" y="1077120"/>
              <a:ext cx="78480" cy="738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6"/>
          <p:cNvSpPr/>
          <p:nvPr/>
        </p:nvSpPr>
        <p:spPr>
          <a:xfrm>
            <a:off x="334800" y="2067120"/>
            <a:ext cx="4678200" cy="273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Efectos en salud mental**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800280" marR="0" lvl="1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00240" marR="0" lvl="2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Depresión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00240" marR="0" lvl="2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800280" marR="0" lvl="1" indent="-34271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Síndrome Burnout***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57480" marR="0" lvl="2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Insomnio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57480" marR="0" lvl="2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Comportamiento agresivo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57480" marR="0" lvl="2" indent="-342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lang="es-CO"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Dificultad de concentración</a:t>
            </a: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"/>
          <p:cNvSpPr/>
          <p:nvPr/>
        </p:nvSpPr>
        <p:spPr>
          <a:xfrm>
            <a:off x="973800" y="4587840"/>
            <a:ext cx="7950960" cy="50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*Musculoskeletal Disorders and Workplace Factors [Putz-Anderson , 1997]</a:t>
            </a:r>
            <a:endParaRPr sz="9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**Factores Psicosociales de Riesgo Laboral: ¿Nuevos tiempos, nuevos riesgos? [Rodríguez, 2009]</a:t>
            </a:r>
            <a:endParaRPr sz="9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***Staff Burnout [Freudenberger, 1974]</a:t>
            </a:r>
            <a:endParaRPr sz="9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9D039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"/>
          <p:cNvSpPr txBox="1"/>
          <p:nvPr/>
        </p:nvSpPr>
        <p:spPr>
          <a:xfrm>
            <a:off x="866880" y="495480"/>
            <a:ext cx="5522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9.653 </a:t>
            </a:r>
            <a:r>
              <a:rPr lang="es-CO" sz="48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casos</a:t>
            </a:r>
            <a:r>
              <a:rPr lang="es-CO" sz="72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7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"/>
          <p:cNvSpPr txBox="1"/>
          <p:nvPr/>
        </p:nvSpPr>
        <p:spPr>
          <a:xfrm>
            <a:off x="1284480" y="103032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enfermedad de naturaleza laboral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"/>
          <p:cNvSpPr txBox="1"/>
          <p:nvPr/>
        </p:nvSpPr>
        <p:spPr>
          <a:xfrm>
            <a:off x="866880" y="3657840"/>
            <a:ext cx="717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165 </a:t>
            </a:r>
            <a:r>
              <a:rPr lang="es-CO" sz="48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personas</a:t>
            </a: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"/>
          <p:cNvSpPr txBox="1"/>
          <p:nvPr/>
        </p:nvSpPr>
        <p:spPr>
          <a:xfrm>
            <a:off x="1284480" y="426888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atendidas en las ciudad de bogotá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"/>
          <p:cNvSpPr txBox="1"/>
          <p:nvPr/>
        </p:nvSpPr>
        <p:spPr>
          <a:xfrm>
            <a:off x="866880" y="2114760"/>
            <a:ext cx="71736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1.078</a:t>
            </a:r>
            <a:r>
              <a:rPr lang="es-CO" sz="48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casos</a:t>
            </a: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"/>
          <p:cNvSpPr txBox="1"/>
          <p:nvPr/>
        </p:nvSpPr>
        <p:spPr>
          <a:xfrm>
            <a:off x="1284480" y="264960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salud mental a nivel nacional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15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7"/>
          <p:cNvSpPr/>
          <p:nvPr/>
        </p:nvSpPr>
        <p:spPr>
          <a:xfrm>
            <a:off x="6934320" y="261000"/>
            <a:ext cx="1595160" cy="173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sz="5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"/>
          <p:cNvSpPr/>
          <p:nvPr/>
        </p:nvSpPr>
        <p:spPr>
          <a:xfrm>
            <a:off x="1098360" y="4688640"/>
            <a:ext cx="754848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b="1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Información extraída de las bases de datos públicas del Ministerio de Salud:</a:t>
            </a:r>
            <a:r>
              <a:rPr lang="es-CO" sz="1200" b="1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200" b="1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www.minsalud.gov.co</a:t>
            </a: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2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"/>
          <p:cNvSpPr/>
          <p:nvPr/>
        </p:nvSpPr>
        <p:spPr>
          <a:xfrm>
            <a:off x="5861520" y="1096200"/>
            <a:ext cx="1627920" cy="3348000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6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066" y="1219"/>
                </a:lnTo>
                <a:lnTo>
                  <a:pt x="22310" y="1524"/>
                </a:lnTo>
                <a:lnTo>
                  <a:pt x="22554" y="1768"/>
                </a:lnTo>
                <a:lnTo>
                  <a:pt x="22737" y="2072"/>
                </a:lnTo>
                <a:lnTo>
                  <a:pt x="22980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285" y="4998"/>
                </a:lnTo>
                <a:lnTo>
                  <a:pt x="23224" y="5791"/>
                </a:lnTo>
                <a:lnTo>
                  <a:pt x="23102" y="6583"/>
                </a:lnTo>
                <a:lnTo>
                  <a:pt x="2279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140" y="10850"/>
                </a:lnTo>
                <a:lnTo>
                  <a:pt x="1871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885" y="9570"/>
                </a:lnTo>
                <a:lnTo>
                  <a:pt x="16763" y="9387"/>
                </a:lnTo>
                <a:lnTo>
                  <a:pt x="16641" y="9265"/>
                </a:lnTo>
                <a:lnTo>
                  <a:pt x="16458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788" y="3474"/>
                </a:lnTo>
                <a:lnTo>
                  <a:pt x="15971" y="2804"/>
                </a:lnTo>
                <a:lnTo>
                  <a:pt x="16215" y="2194"/>
                </a:lnTo>
                <a:lnTo>
                  <a:pt x="16580" y="1585"/>
                </a:lnTo>
                <a:lnTo>
                  <a:pt x="16824" y="1341"/>
                </a:lnTo>
                <a:lnTo>
                  <a:pt x="17068" y="1097"/>
                </a:lnTo>
                <a:lnTo>
                  <a:pt x="17617" y="731"/>
                </a:lnTo>
                <a:lnTo>
                  <a:pt x="18226" y="549"/>
                </a:lnTo>
                <a:lnTo>
                  <a:pt x="18836" y="427"/>
                </a:lnTo>
                <a:lnTo>
                  <a:pt x="19506" y="3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06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445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12" y="40046"/>
                </a:lnTo>
                <a:lnTo>
                  <a:pt x="4085" y="40412"/>
                </a:lnTo>
                <a:lnTo>
                  <a:pt x="3597" y="40717"/>
                </a:lnTo>
                <a:lnTo>
                  <a:pt x="3110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755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3952" y="39437"/>
                </a:moveTo>
                <a:lnTo>
                  <a:pt x="34074" y="39741"/>
                </a:lnTo>
                <a:lnTo>
                  <a:pt x="34196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27" y="40778"/>
                </a:lnTo>
                <a:lnTo>
                  <a:pt x="35232" y="40899"/>
                </a:lnTo>
                <a:lnTo>
                  <a:pt x="35598" y="40960"/>
                </a:lnTo>
                <a:lnTo>
                  <a:pt x="35903" y="40960"/>
                </a:lnTo>
                <a:lnTo>
                  <a:pt x="35537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1" y="40046"/>
                </a:lnTo>
                <a:lnTo>
                  <a:pt x="33952" y="39437"/>
                </a:lnTo>
                <a:close/>
                <a:moveTo>
                  <a:pt x="15361" y="56138"/>
                </a:moveTo>
                <a:lnTo>
                  <a:pt x="15178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849" y="58454"/>
                </a:lnTo>
                <a:lnTo>
                  <a:pt x="16154" y="58576"/>
                </a:lnTo>
                <a:lnTo>
                  <a:pt x="16458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677" y="58393"/>
                </a:lnTo>
                <a:lnTo>
                  <a:pt x="17921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6" y="58332"/>
                </a:lnTo>
                <a:lnTo>
                  <a:pt x="17495" y="58332"/>
                </a:lnTo>
                <a:lnTo>
                  <a:pt x="17251" y="58454"/>
                </a:lnTo>
                <a:lnTo>
                  <a:pt x="17007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6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239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12" y="57052"/>
                </a:lnTo>
                <a:lnTo>
                  <a:pt x="23651" y="57357"/>
                </a:lnTo>
                <a:lnTo>
                  <a:pt x="23529" y="57601"/>
                </a:lnTo>
                <a:lnTo>
                  <a:pt x="23407" y="57905"/>
                </a:lnTo>
                <a:lnTo>
                  <a:pt x="23163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371" y="58454"/>
                </a:lnTo>
                <a:lnTo>
                  <a:pt x="22127" y="58515"/>
                </a:lnTo>
                <a:lnTo>
                  <a:pt x="21822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847" y="57905"/>
                </a:lnTo>
                <a:lnTo>
                  <a:pt x="20847" y="57905"/>
                </a:lnTo>
                <a:lnTo>
                  <a:pt x="21030" y="58210"/>
                </a:lnTo>
                <a:lnTo>
                  <a:pt x="21274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188" y="58698"/>
                </a:lnTo>
                <a:lnTo>
                  <a:pt x="22554" y="58698"/>
                </a:lnTo>
                <a:lnTo>
                  <a:pt x="22859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34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773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567" y="57418"/>
                </a:lnTo>
                <a:lnTo>
                  <a:pt x="19689" y="57844"/>
                </a:lnTo>
                <a:lnTo>
                  <a:pt x="19811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11" y="60283"/>
                </a:lnTo>
                <a:lnTo>
                  <a:pt x="19689" y="61319"/>
                </a:lnTo>
                <a:lnTo>
                  <a:pt x="19628" y="62843"/>
                </a:lnTo>
                <a:lnTo>
                  <a:pt x="19628" y="64305"/>
                </a:lnTo>
                <a:lnTo>
                  <a:pt x="19567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750" y="69486"/>
                </a:lnTo>
                <a:lnTo>
                  <a:pt x="19689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384" y="64366"/>
                </a:lnTo>
                <a:lnTo>
                  <a:pt x="19323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079" y="58393"/>
                </a:lnTo>
                <a:lnTo>
                  <a:pt x="19262" y="57844"/>
                </a:lnTo>
                <a:lnTo>
                  <a:pt x="19384" y="57235"/>
                </a:lnTo>
                <a:lnTo>
                  <a:pt x="19445" y="56625"/>
                </a:lnTo>
                <a:lnTo>
                  <a:pt x="19384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9" y="14080"/>
                </a:lnTo>
                <a:lnTo>
                  <a:pt x="25784" y="14080"/>
                </a:lnTo>
                <a:lnTo>
                  <a:pt x="26638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15" y="15055"/>
                </a:lnTo>
                <a:lnTo>
                  <a:pt x="29320" y="15421"/>
                </a:lnTo>
                <a:lnTo>
                  <a:pt x="29563" y="15787"/>
                </a:lnTo>
                <a:lnTo>
                  <a:pt x="29990" y="16518"/>
                </a:lnTo>
                <a:lnTo>
                  <a:pt x="30356" y="17311"/>
                </a:lnTo>
                <a:lnTo>
                  <a:pt x="30539" y="17676"/>
                </a:lnTo>
                <a:lnTo>
                  <a:pt x="30600" y="18103"/>
                </a:lnTo>
                <a:lnTo>
                  <a:pt x="30661" y="19017"/>
                </a:lnTo>
                <a:lnTo>
                  <a:pt x="30661" y="19932"/>
                </a:lnTo>
                <a:lnTo>
                  <a:pt x="30600" y="20846"/>
                </a:lnTo>
                <a:lnTo>
                  <a:pt x="30600" y="21151"/>
                </a:lnTo>
                <a:lnTo>
                  <a:pt x="30661" y="21455"/>
                </a:lnTo>
                <a:lnTo>
                  <a:pt x="30965" y="23345"/>
                </a:lnTo>
                <a:lnTo>
                  <a:pt x="31209" y="25235"/>
                </a:lnTo>
                <a:lnTo>
                  <a:pt x="31270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80" y="28465"/>
                </a:lnTo>
                <a:lnTo>
                  <a:pt x="32123" y="28770"/>
                </a:lnTo>
                <a:lnTo>
                  <a:pt x="32245" y="29136"/>
                </a:lnTo>
                <a:lnTo>
                  <a:pt x="32550" y="29928"/>
                </a:lnTo>
                <a:lnTo>
                  <a:pt x="32916" y="30781"/>
                </a:lnTo>
                <a:lnTo>
                  <a:pt x="33160" y="31696"/>
                </a:lnTo>
                <a:lnTo>
                  <a:pt x="33343" y="32366"/>
                </a:lnTo>
                <a:lnTo>
                  <a:pt x="33464" y="33097"/>
                </a:lnTo>
                <a:lnTo>
                  <a:pt x="33647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35" y="38705"/>
                </a:lnTo>
                <a:lnTo>
                  <a:pt x="34135" y="38827"/>
                </a:lnTo>
                <a:lnTo>
                  <a:pt x="34196" y="38888"/>
                </a:lnTo>
                <a:lnTo>
                  <a:pt x="34501" y="38827"/>
                </a:lnTo>
                <a:lnTo>
                  <a:pt x="34866" y="38705"/>
                </a:lnTo>
                <a:lnTo>
                  <a:pt x="35293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06" y="41936"/>
                </a:lnTo>
                <a:lnTo>
                  <a:pt x="38585" y="41997"/>
                </a:lnTo>
                <a:lnTo>
                  <a:pt x="38219" y="41997"/>
                </a:lnTo>
                <a:lnTo>
                  <a:pt x="37853" y="41875"/>
                </a:lnTo>
                <a:lnTo>
                  <a:pt x="37609" y="41753"/>
                </a:lnTo>
                <a:lnTo>
                  <a:pt x="37365" y="41570"/>
                </a:lnTo>
                <a:lnTo>
                  <a:pt x="37000" y="41204"/>
                </a:lnTo>
                <a:lnTo>
                  <a:pt x="36817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29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853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756" y="43399"/>
                </a:lnTo>
                <a:lnTo>
                  <a:pt x="36512" y="42972"/>
                </a:lnTo>
                <a:lnTo>
                  <a:pt x="36146" y="42606"/>
                </a:lnTo>
                <a:lnTo>
                  <a:pt x="36024" y="42545"/>
                </a:lnTo>
                <a:lnTo>
                  <a:pt x="3584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2" y="43399"/>
                </a:lnTo>
                <a:lnTo>
                  <a:pt x="36207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24" y="45410"/>
                </a:lnTo>
                <a:lnTo>
                  <a:pt x="35964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05" y="45166"/>
                </a:lnTo>
                <a:lnTo>
                  <a:pt x="34805" y="45410"/>
                </a:lnTo>
                <a:lnTo>
                  <a:pt x="34683" y="45593"/>
                </a:lnTo>
                <a:lnTo>
                  <a:pt x="34623" y="45654"/>
                </a:lnTo>
                <a:lnTo>
                  <a:pt x="34562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13" y="42911"/>
                </a:lnTo>
                <a:lnTo>
                  <a:pt x="33891" y="42850"/>
                </a:lnTo>
                <a:lnTo>
                  <a:pt x="33708" y="42911"/>
                </a:lnTo>
                <a:lnTo>
                  <a:pt x="33647" y="42972"/>
                </a:lnTo>
                <a:lnTo>
                  <a:pt x="33586" y="43094"/>
                </a:lnTo>
                <a:lnTo>
                  <a:pt x="33586" y="43338"/>
                </a:lnTo>
                <a:lnTo>
                  <a:pt x="33586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5044"/>
                </a:lnTo>
                <a:lnTo>
                  <a:pt x="33403" y="44983"/>
                </a:lnTo>
                <a:lnTo>
                  <a:pt x="33343" y="44922"/>
                </a:lnTo>
                <a:lnTo>
                  <a:pt x="33282" y="44679"/>
                </a:lnTo>
                <a:lnTo>
                  <a:pt x="33221" y="44435"/>
                </a:lnTo>
                <a:lnTo>
                  <a:pt x="33221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28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11" y="39619"/>
                </a:lnTo>
                <a:lnTo>
                  <a:pt x="32794" y="39498"/>
                </a:lnTo>
                <a:lnTo>
                  <a:pt x="32855" y="39437"/>
                </a:lnTo>
                <a:lnTo>
                  <a:pt x="32916" y="39376"/>
                </a:lnTo>
                <a:lnTo>
                  <a:pt x="32855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062" y="38400"/>
                </a:lnTo>
                <a:lnTo>
                  <a:pt x="31636" y="37364"/>
                </a:lnTo>
                <a:lnTo>
                  <a:pt x="30722" y="35414"/>
                </a:lnTo>
                <a:lnTo>
                  <a:pt x="29746" y="33463"/>
                </a:lnTo>
                <a:lnTo>
                  <a:pt x="29381" y="32488"/>
                </a:lnTo>
                <a:lnTo>
                  <a:pt x="28954" y="31452"/>
                </a:lnTo>
                <a:lnTo>
                  <a:pt x="28649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491" y="24259"/>
                </a:lnTo>
                <a:lnTo>
                  <a:pt x="27613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796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369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552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08" y="23833"/>
                </a:lnTo>
                <a:lnTo>
                  <a:pt x="27186" y="24076"/>
                </a:lnTo>
                <a:lnTo>
                  <a:pt x="27003" y="24320"/>
                </a:lnTo>
                <a:lnTo>
                  <a:pt x="26820" y="24503"/>
                </a:lnTo>
                <a:lnTo>
                  <a:pt x="26577" y="24686"/>
                </a:lnTo>
                <a:lnTo>
                  <a:pt x="26333" y="24808"/>
                </a:lnTo>
                <a:lnTo>
                  <a:pt x="25784" y="24991"/>
                </a:lnTo>
                <a:lnTo>
                  <a:pt x="25236" y="25052"/>
                </a:lnTo>
                <a:lnTo>
                  <a:pt x="24017" y="25235"/>
                </a:lnTo>
                <a:lnTo>
                  <a:pt x="23468" y="25295"/>
                </a:lnTo>
                <a:lnTo>
                  <a:pt x="22798" y="25295"/>
                </a:lnTo>
                <a:lnTo>
                  <a:pt x="22615" y="25235"/>
                </a:lnTo>
                <a:lnTo>
                  <a:pt x="22493" y="25174"/>
                </a:lnTo>
                <a:lnTo>
                  <a:pt x="22188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15" y="25539"/>
                </a:lnTo>
                <a:lnTo>
                  <a:pt x="22798" y="25600"/>
                </a:lnTo>
                <a:lnTo>
                  <a:pt x="23285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394" y="25174"/>
                </a:lnTo>
                <a:lnTo>
                  <a:pt x="26820" y="24991"/>
                </a:lnTo>
                <a:lnTo>
                  <a:pt x="26699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23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662" y="33585"/>
                </a:lnTo>
                <a:lnTo>
                  <a:pt x="25723" y="33890"/>
                </a:lnTo>
                <a:lnTo>
                  <a:pt x="25784" y="34195"/>
                </a:lnTo>
                <a:lnTo>
                  <a:pt x="25967" y="35109"/>
                </a:lnTo>
                <a:lnTo>
                  <a:pt x="26272" y="36877"/>
                </a:lnTo>
                <a:lnTo>
                  <a:pt x="26394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33" y="44008"/>
                </a:lnTo>
                <a:lnTo>
                  <a:pt x="26211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19" y="51079"/>
                </a:lnTo>
                <a:lnTo>
                  <a:pt x="24992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199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870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053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05" y="75216"/>
                </a:lnTo>
                <a:lnTo>
                  <a:pt x="22005" y="75460"/>
                </a:lnTo>
                <a:lnTo>
                  <a:pt x="22005" y="75704"/>
                </a:lnTo>
                <a:lnTo>
                  <a:pt x="22066" y="75947"/>
                </a:lnTo>
                <a:lnTo>
                  <a:pt x="22188" y="76252"/>
                </a:lnTo>
                <a:lnTo>
                  <a:pt x="22432" y="76740"/>
                </a:lnTo>
                <a:lnTo>
                  <a:pt x="22859" y="77410"/>
                </a:lnTo>
                <a:lnTo>
                  <a:pt x="23285" y="78081"/>
                </a:lnTo>
                <a:lnTo>
                  <a:pt x="23529" y="78386"/>
                </a:lnTo>
                <a:lnTo>
                  <a:pt x="23773" y="78568"/>
                </a:lnTo>
                <a:lnTo>
                  <a:pt x="24199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05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18" y="79300"/>
                </a:lnTo>
                <a:lnTo>
                  <a:pt x="21457" y="78995"/>
                </a:lnTo>
                <a:lnTo>
                  <a:pt x="2139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274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7" y="79909"/>
                </a:lnTo>
                <a:lnTo>
                  <a:pt x="19994" y="79848"/>
                </a:lnTo>
                <a:lnTo>
                  <a:pt x="19811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689" y="74119"/>
                </a:lnTo>
                <a:lnTo>
                  <a:pt x="19811" y="72656"/>
                </a:lnTo>
                <a:lnTo>
                  <a:pt x="19994" y="71193"/>
                </a:lnTo>
                <a:lnTo>
                  <a:pt x="20055" y="69669"/>
                </a:lnTo>
                <a:lnTo>
                  <a:pt x="20116" y="68816"/>
                </a:lnTo>
                <a:lnTo>
                  <a:pt x="20055" y="67963"/>
                </a:lnTo>
                <a:lnTo>
                  <a:pt x="19933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16" y="60587"/>
                </a:lnTo>
                <a:lnTo>
                  <a:pt x="20238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8" y="58271"/>
                </a:lnTo>
                <a:lnTo>
                  <a:pt x="20055" y="57905"/>
                </a:lnTo>
                <a:lnTo>
                  <a:pt x="19933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33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28" y="50652"/>
                </a:lnTo>
                <a:lnTo>
                  <a:pt x="19628" y="48275"/>
                </a:lnTo>
                <a:lnTo>
                  <a:pt x="19628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567" y="43155"/>
                </a:lnTo>
                <a:lnTo>
                  <a:pt x="19628" y="42911"/>
                </a:lnTo>
                <a:lnTo>
                  <a:pt x="19811" y="42911"/>
                </a:lnTo>
                <a:lnTo>
                  <a:pt x="2017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298" y="42423"/>
                </a:lnTo>
                <a:lnTo>
                  <a:pt x="2005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5" y="42423"/>
                </a:lnTo>
                <a:lnTo>
                  <a:pt x="18531" y="42301"/>
                </a:lnTo>
                <a:lnTo>
                  <a:pt x="18409" y="42119"/>
                </a:lnTo>
                <a:lnTo>
                  <a:pt x="18226" y="41936"/>
                </a:lnTo>
                <a:lnTo>
                  <a:pt x="18104" y="41509"/>
                </a:lnTo>
                <a:lnTo>
                  <a:pt x="18043" y="41753"/>
                </a:lnTo>
                <a:lnTo>
                  <a:pt x="18104" y="41997"/>
                </a:lnTo>
                <a:lnTo>
                  <a:pt x="18165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3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384" y="42911"/>
                </a:lnTo>
                <a:lnTo>
                  <a:pt x="19384" y="43033"/>
                </a:lnTo>
                <a:lnTo>
                  <a:pt x="19384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23" y="50652"/>
                </a:lnTo>
                <a:lnTo>
                  <a:pt x="19262" y="51993"/>
                </a:lnTo>
                <a:lnTo>
                  <a:pt x="19201" y="53395"/>
                </a:lnTo>
                <a:lnTo>
                  <a:pt x="19018" y="54858"/>
                </a:lnTo>
                <a:lnTo>
                  <a:pt x="19018" y="55528"/>
                </a:lnTo>
                <a:lnTo>
                  <a:pt x="19079" y="56260"/>
                </a:lnTo>
                <a:lnTo>
                  <a:pt x="19079" y="56930"/>
                </a:lnTo>
                <a:lnTo>
                  <a:pt x="18957" y="57662"/>
                </a:lnTo>
                <a:lnTo>
                  <a:pt x="18836" y="58149"/>
                </a:lnTo>
                <a:lnTo>
                  <a:pt x="18775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775" y="60100"/>
                </a:lnTo>
                <a:lnTo>
                  <a:pt x="18897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8957" y="67292"/>
                </a:lnTo>
                <a:lnTo>
                  <a:pt x="18897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262" y="79422"/>
                </a:lnTo>
                <a:lnTo>
                  <a:pt x="19140" y="79727"/>
                </a:lnTo>
                <a:lnTo>
                  <a:pt x="1889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677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7" y="78812"/>
                </a:lnTo>
                <a:lnTo>
                  <a:pt x="17556" y="78995"/>
                </a:lnTo>
                <a:lnTo>
                  <a:pt x="17495" y="79178"/>
                </a:lnTo>
                <a:lnTo>
                  <a:pt x="17495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6" y="79239"/>
                </a:lnTo>
                <a:lnTo>
                  <a:pt x="14813" y="79178"/>
                </a:lnTo>
                <a:lnTo>
                  <a:pt x="14691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752" y="78873"/>
                </a:lnTo>
                <a:lnTo>
                  <a:pt x="14996" y="78751"/>
                </a:lnTo>
                <a:lnTo>
                  <a:pt x="15422" y="78386"/>
                </a:lnTo>
                <a:lnTo>
                  <a:pt x="15849" y="77898"/>
                </a:lnTo>
                <a:lnTo>
                  <a:pt x="16215" y="77349"/>
                </a:lnTo>
                <a:lnTo>
                  <a:pt x="16519" y="76801"/>
                </a:lnTo>
                <a:lnTo>
                  <a:pt x="16763" y="76252"/>
                </a:lnTo>
                <a:lnTo>
                  <a:pt x="16946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02" y="74058"/>
                </a:lnTo>
                <a:lnTo>
                  <a:pt x="16458" y="73144"/>
                </a:lnTo>
                <a:lnTo>
                  <a:pt x="15910" y="71315"/>
                </a:lnTo>
                <a:lnTo>
                  <a:pt x="15178" y="68938"/>
                </a:lnTo>
                <a:lnTo>
                  <a:pt x="14752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898" y="62355"/>
                </a:lnTo>
                <a:lnTo>
                  <a:pt x="13959" y="61623"/>
                </a:lnTo>
                <a:lnTo>
                  <a:pt x="14081" y="60831"/>
                </a:lnTo>
                <a:lnTo>
                  <a:pt x="14264" y="60100"/>
                </a:lnTo>
                <a:lnTo>
                  <a:pt x="14569" y="58698"/>
                </a:lnTo>
                <a:lnTo>
                  <a:pt x="14691" y="57966"/>
                </a:lnTo>
                <a:lnTo>
                  <a:pt x="14752" y="57235"/>
                </a:lnTo>
                <a:lnTo>
                  <a:pt x="14752" y="56686"/>
                </a:lnTo>
                <a:lnTo>
                  <a:pt x="14691" y="56077"/>
                </a:lnTo>
                <a:lnTo>
                  <a:pt x="14508" y="54919"/>
                </a:lnTo>
                <a:lnTo>
                  <a:pt x="14203" y="53761"/>
                </a:lnTo>
                <a:lnTo>
                  <a:pt x="13898" y="52602"/>
                </a:lnTo>
                <a:lnTo>
                  <a:pt x="13533" y="51079"/>
                </a:lnTo>
                <a:lnTo>
                  <a:pt x="13228" y="49555"/>
                </a:lnTo>
                <a:lnTo>
                  <a:pt x="12984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496" y="40290"/>
                </a:lnTo>
                <a:lnTo>
                  <a:pt x="12496" y="38766"/>
                </a:lnTo>
                <a:lnTo>
                  <a:pt x="12557" y="38035"/>
                </a:lnTo>
                <a:lnTo>
                  <a:pt x="12618" y="37242"/>
                </a:lnTo>
                <a:lnTo>
                  <a:pt x="12862" y="35658"/>
                </a:lnTo>
                <a:lnTo>
                  <a:pt x="13106" y="34134"/>
                </a:lnTo>
                <a:lnTo>
                  <a:pt x="13167" y="33890"/>
                </a:lnTo>
                <a:lnTo>
                  <a:pt x="13228" y="33585"/>
                </a:lnTo>
                <a:lnTo>
                  <a:pt x="13106" y="33280"/>
                </a:lnTo>
                <a:lnTo>
                  <a:pt x="12984" y="32976"/>
                </a:lnTo>
                <a:lnTo>
                  <a:pt x="12984" y="32976"/>
                </a:lnTo>
                <a:lnTo>
                  <a:pt x="13045" y="33037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862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31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15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5" y="25600"/>
                </a:lnTo>
                <a:lnTo>
                  <a:pt x="16336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6" y="25295"/>
                </a:lnTo>
                <a:lnTo>
                  <a:pt x="15971" y="25295"/>
                </a:lnTo>
                <a:lnTo>
                  <a:pt x="15300" y="25235"/>
                </a:lnTo>
                <a:lnTo>
                  <a:pt x="14081" y="25113"/>
                </a:lnTo>
                <a:lnTo>
                  <a:pt x="13472" y="25052"/>
                </a:lnTo>
                <a:lnTo>
                  <a:pt x="12923" y="24930"/>
                </a:lnTo>
                <a:lnTo>
                  <a:pt x="12375" y="24686"/>
                </a:lnTo>
                <a:lnTo>
                  <a:pt x="12131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460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643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21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155" y="22309"/>
                </a:lnTo>
                <a:lnTo>
                  <a:pt x="11155" y="22918"/>
                </a:lnTo>
                <a:lnTo>
                  <a:pt x="11216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4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180" y="30842"/>
                </a:lnTo>
                <a:lnTo>
                  <a:pt x="9814" y="31939"/>
                </a:lnTo>
                <a:lnTo>
                  <a:pt x="9388" y="33037"/>
                </a:lnTo>
                <a:lnTo>
                  <a:pt x="8961" y="34134"/>
                </a:lnTo>
                <a:lnTo>
                  <a:pt x="8413" y="35170"/>
                </a:lnTo>
                <a:lnTo>
                  <a:pt x="7376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279" y="39254"/>
                </a:lnTo>
                <a:lnTo>
                  <a:pt x="6157" y="39254"/>
                </a:lnTo>
                <a:lnTo>
                  <a:pt x="6096" y="39315"/>
                </a:lnTo>
                <a:lnTo>
                  <a:pt x="6096" y="39376"/>
                </a:lnTo>
                <a:lnTo>
                  <a:pt x="6096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23" y="39985"/>
                </a:lnTo>
                <a:lnTo>
                  <a:pt x="6523" y="40229"/>
                </a:lnTo>
                <a:lnTo>
                  <a:pt x="6462" y="40717"/>
                </a:lnTo>
                <a:lnTo>
                  <a:pt x="6340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2" y="43886"/>
                </a:lnTo>
                <a:lnTo>
                  <a:pt x="5731" y="44496"/>
                </a:lnTo>
                <a:lnTo>
                  <a:pt x="5670" y="44800"/>
                </a:lnTo>
                <a:lnTo>
                  <a:pt x="5670" y="44922"/>
                </a:lnTo>
                <a:lnTo>
                  <a:pt x="5548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060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12" y="45349"/>
                </a:lnTo>
                <a:lnTo>
                  <a:pt x="4390" y="45593"/>
                </a:lnTo>
                <a:lnTo>
                  <a:pt x="432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07" y="44374"/>
                </a:lnTo>
                <a:lnTo>
                  <a:pt x="4268" y="43825"/>
                </a:lnTo>
                <a:lnTo>
                  <a:pt x="4268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24" y="42911"/>
                </a:lnTo>
                <a:lnTo>
                  <a:pt x="3963" y="42972"/>
                </a:lnTo>
                <a:lnTo>
                  <a:pt x="3780" y="43155"/>
                </a:lnTo>
                <a:lnTo>
                  <a:pt x="3658" y="43642"/>
                </a:lnTo>
                <a:lnTo>
                  <a:pt x="3171" y="44861"/>
                </a:lnTo>
                <a:lnTo>
                  <a:pt x="2988" y="45349"/>
                </a:lnTo>
                <a:lnTo>
                  <a:pt x="2805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561" y="45654"/>
                </a:lnTo>
                <a:lnTo>
                  <a:pt x="2561" y="45593"/>
                </a:lnTo>
                <a:lnTo>
                  <a:pt x="2500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9" y="43703"/>
                </a:lnTo>
                <a:lnTo>
                  <a:pt x="3231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1" y="42484"/>
                </a:lnTo>
                <a:lnTo>
                  <a:pt x="3049" y="42484"/>
                </a:lnTo>
                <a:lnTo>
                  <a:pt x="2927" y="42545"/>
                </a:lnTo>
                <a:lnTo>
                  <a:pt x="2744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342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22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073" y="41082"/>
                </a:lnTo>
                <a:lnTo>
                  <a:pt x="183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15" y="41936"/>
                </a:lnTo>
                <a:lnTo>
                  <a:pt x="671" y="41997"/>
                </a:lnTo>
                <a:lnTo>
                  <a:pt x="42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30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1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2" y="38827"/>
                </a:lnTo>
                <a:lnTo>
                  <a:pt x="4572" y="38827"/>
                </a:lnTo>
                <a:lnTo>
                  <a:pt x="4694" y="38888"/>
                </a:lnTo>
                <a:lnTo>
                  <a:pt x="4816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2" y="38522"/>
                </a:lnTo>
                <a:lnTo>
                  <a:pt x="4207" y="38461"/>
                </a:lnTo>
                <a:lnTo>
                  <a:pt x="4572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243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01" y="29928"/>
                </a:lnTo>
                <a:lnTo>
                  <a:pt x="6767" y="29075"/>
                </a:lnTo>
                <a:lnTo>
                  <a:pt x="6950" y="28709"/>
                </a:lnTo>
                <a:lnTo>
                  <a:pt x="7133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20" y="27368"/>
                </a:lnTo>
                <a:lnTo>
                  <a:pt x="7681" y="27063"/>
                </a:lnTo>
                <a:lnTo>
                  <a:pt x="7681" y="26149"/>
                </a:lnTo>
                <a:lnTo>
                  <a:pt x="7803" y="25235"/>
                </a:lnTo>
                <a:lnTo>
                  <a:pt x="7864" y="24259"/>
                </a:lnTo>
                <a:lnTo>
                  <a:pt x="8169" y="22370"/>
                </a:lnTo>
                <a:lnTo>
                  <a:pt x="8352" y="21455"/>
                </a:lnTo>
                <a:lnTo>
                  <a:pt x="8413" y="21151"/>
                </a:lnTo>
                <a:lnTo>
                  <a:pt x="8413" y="20846"/>
                </a:lnTo>
                <a:lnTo>
                  <a:pt x="8352" y="19932"/>
                </a:lnTo>
                <a:lnTo>
                  <a:pt x="8352" y="19017"/>
                </a:lnTo>
                <a:lnTo>
                  <a:pt x="8413" y="18164"/>
                </a:lnTo>
                <a:lnTo>
                  <a:pt x="8473" y="17737"/>
                </a:lnTo>
                <a:lnTo>
                  <a:pt x="8595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4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34" y="14446"/>
                </a:lnTo>
                <a:lnTo>
                  <a:pt x="11460" y="14324"/>
                </a:lnTo>
                <a:lnTo>
                  <a:pt x="12375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6946" y="12191"/>
                </a:lnTo>
                <a:lnTo>
                  <a:pt x="17129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7" y="11032"/>
                </a:lnTo>
                <a:lnTo>
                  <a:pt x="19201" y="11093"/>
                </a:lnTo>
                <a:lnTo>
                  <a:pt x="19445" y="11154"/>
                </a:lnTo>
                <a:lnTo>
                  <a:pt x="19750" y="11093"/>
                </a:lnTo>
                <a:lnTo>
                  <a:pt x="2005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17" y="366"/>
                </a:lnTo>
                <a:lnTo>
                  <a:pt x="17068" y="670"/>
                </a:lnTo>
                <a:lnTo>
                  <a:pt x="16763" y="853"/>
                </a:lnTo>
                <a:lnTo>
                  <a:pt x="16519" y="1097"/>
                </a:lnTo>
                <a:lnTo>
                  <a:pt x="16336" y="1402"/>
                </a:lnTo>
                <a:lnTo>
                  <a:pt x="16093" y="1646"/>
                </a:lnTo>
                <a:lnTo>
                  <a:pt x="15788" y="2316"/>
                </a:lnTo>
                <a:lnTo>
                  <a:pt x="15544" y="2987"/>
                </a:lnTo>
                <a:lnTo>
                  <a:pt x="15422" y="3657"/>
                </a:lnTo>
                <a:lnTo>
                  <a:pt x="15361" y="4389"/>
                </a:lnTo>
                <a:lnTo>
                  <a:pt x="15361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6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763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885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580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447" y="13653"/>
                </a:lnTo>
                <a:lnTo>
                  <a:pt x="14325" y="13775"/>
                </a:lnTo>
                <a:lnTo>
                  <a:pt x="13289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4" y="14141"/>
                </a:lnTo>
                <a:lnTo>
                  <a:pt x="10668" y="14263"/>
                </a:lnTo>
                <a:lnTo>
                  <a:pt x="10302" y="14385"/>
                </a:lnTo>
                <a:lnTo>
                  <a:pt x="9997" y="14629"/>
                </a:lnTo>
                <a:lnTo>
                  <a:pt x="9693" y="14812"/>
                </a:lnTo>
                <a:lnTo>
                  <a:pt x="9449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254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072" y="27856"/>
                </a:lnTo>
                <a:lnTo>
                  <a:pt x="6889" y="28160"/>
                </a:lnTo>
                <a:lnTo>
                  <a:pt x="6706" y="28526"/>
                </a:lnTo>
                <a:lnTo>
                  <a:pt x="6462" y="28892"/>
                </a:lnTo>
                <a:lnTo>
                  <a:pt x="5974" y="30172"/>
                </a:lnTo>
                <a:lnTo>
                  <a:pt x="5548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877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02" y="38461"/>
                </a:lnTo>
                <a:lnTo>
                  <a:pt x="3475" y="38461"/>
                </a:lnTo>
                <a:lnTo>
                  <a:pt x="3110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9" y="39863"/>
                </a:lnTo>
                <a:lnTo>
                  <a:pt x="1281" y="40412"/>
                </a:lnTo>
                <a:lnTo>
                  <a:pt x="793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1" y="41692"/>
                </a:lnTo>
                <a:lnTo>
                  <a:pt x="1" y="41814"/>
                </a:lnTo>
                <a:lnTo>
                  <a:pt x="62" y="42058"/>
                </a:lnTo>
                <a:lnTo>
                  <a:pt x="184" y="42179"/>
                </a:lnTo>
                <a:lnTo>
                  <a:pt x="428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9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195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854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30" y="44435"/>
                </a:lnTo>
                <a:lnTo>
                  <a:pt x="2012" y="44130"/>
                </a:lnTo>
                <a:lnTo>
                  <a:pt x="2561" y="43399"/>
                </a:lnTo>
                <a:lnTo>
                  <a:pt x="2744" y="43033"/>
                </a:lnTo>
                <a:lnTo>
                  <a:pt x="3049" y="42789"/>
                </a:lnTo>
                <a:lnTo>
                  <a:pt x="3049" y="42789"/>
                </a:lnTo>
                <a:lnTo>
                  <a:pt x="2988" y="43094"/>
                </a:lnTo>
                <a:lnTo>
                  <a:pt x="2866" y="43459"/>
                </a:lnTo>
                <a:lnTo>
                  <a:pt x="2622" y="44191"/>
                </a:lnTo>
                <a:lnTo>
                  <a:pt x="2317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2988" y="45776"/>
                </a:lnTo>
                <a:lnTo>
                  <a:pt x="3171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24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085" y="45776"/>
                </a:lnTo>
                <a:lnTo>
                  <a:pt x="4268" y="45837"/>
                </a:lnTo>
                <a:lnTo>
                  <a:pt x="4451" y="45837"/>
                </a:lnTo>
                <a:lnTo>
                  <a:pt x="4572" y="45776"/>
                </a:lnTo>
                <a:lnTo>
                  <a:pt x="4694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877" y="44496"/>
                </a:lnTo>
                <a:lnTo>
                  <a:pt x="4999" y="43642"/>
                </a:lnTo>
                <a:lnTo>
                  <a:pt x="4999" y="43338"/>
                </a:lnTo>
                <a:lnTo>
                  <a:pt x="5060" y="43216"/>
                </a:lnTo>
                <a:lnTo>
                  <a:pt x="5121" y="43094"/>
                </a:lnTo>
                <a:lnTo>
                  <a:pt x="5182" y="43277"/>
                </a:lnTo>
                <a:lnTo>
                  <a:pt x="5182" y="43459"/>
                </a:lnTo>
                <a:lnTo>
                  <a:pt x="5121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04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1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5974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546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460" y="27185"/>
                </a:lnTo>
                <a:lnTo>
                  <a:pt x="11948" y="25844"/>
                </a:lnTo>
                <a:lnTo>
                  <a:pt x="12375" y="27307"/>
                </a:lnTo>
                <a:lnTo>
                  <a:pt x="12496" y="27856"/>
                </a:lnTo>
                <a:lnTo>
                  <a:pt x="12618" y="28465"/>
                </a:lnTo>
                <a:lnTo>
                  <a:pt x="12679" y="29136"/>
                </a:lnTo>
                <a:lnTo>
                  <a:pt x="12618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740" y="34012"/>
                </a:lnTo>
                <a:lnTo>
                  <a:pt x="12618" y="34560"/>
                </a:lnTo>
                <a:lnTo>
                  <a:pt x="12314" y="36633"/>
                </a:lnTo>
                <a:lnTo>
                  <a:pt x="12192" y="37669"/>
                </a:lnTo>
                <a:lnTo>
                  <a:pt x="12070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3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4" y="53334"/>
                </a:lnTo>
                <a:lnTo>
                  <a:pt x="14081" y="55041"/>
                </a:lnTo>
                <a:lnTo>
                  <a:pt x="14203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142" y="58393"/>
                </a:lnTo>
                <a:lnTo>
                  <a:pt x="13837" y="59856"/>
                </a:lnTo>
                <a:lnTo>
                  <a:pt x="13655" y="60892"/>
                </a:lnTo>
                <a:lnTo>
                  <a:pt x="13472" y="61928"/>
                </a:lnTo>
                <a:lnTo>
                  <a:pt x="13472" y="62964"/>
                </a:lnTo>
                <a:lnTo>
                  <a:pt x="13533" y="64001"/>
                </a:lnTo>
                <a:lnTo>
                  <a:pt x="13655" y="65037"/>
                </a:lnTo>
                <a:lnTo>
                  <a:pt x="13898" y="66012"/>
                </a:lnTo>
                <a:lnTo>
                  <a:pt x="14447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580" y="75643"/>
                </a:lnTo>
                <a:lnTo>
                  <a:pt x="16458" y="76069"/>
                </a:lnTo>
                <a:lnTo>
                  <a:pt x="16276" y="76496"/>
                </a:lnTo>
                <a:lnTo>
                  <a:pt x="15849" y="77227"/>
                </a:lnTo>
                <a:lnTo>
                  <a:pt x="15361" y="77959"/>
                </a:lnTo>
                <a:lnTo>
                  <a:pt x="15117" y="78264"/>
                </a:lnTo>
                <a:lnTo>
                  <a:pt x="14752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5971" y="79787"/>
                </a:lnTo>
                <a:lnTo>
                  <a:pt x="16519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49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262" y="79909"/>
                </a:lnTo>
                <a:lnTo>
                  <a:pt x="19384" y="79727"/>
                </a:lnTo>
                <a:lnTo>
                  <a:pt x="19506" y="79544"/>
                </a:lnTo>
                <a:lnTo>
                  <a:pt x="19628" y="79787"/>
                </a:lnTo>
                <a:lnTo>
                  <a:pt x="19872" y="80031"/>
                </a:lnTo>
                <a:lnTo>
                  <a:pt x="20116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30" y="80153"/>
                </a:lnTo>
                <a:lnTo>
                  <a:pt x="21335" y="79970"/>
                </a:lnTo>
                <a:lnTo>
                  <a:pt x="21457" y="79848"/>
                </a:lnTo>
                <a:lnTo>
                  <a:pt x="21518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9" y="79787"/>
                </a:lnTo>
                <a:lnTo>
                  <a:pt x="23285" y="79727"/>
                </a:lnTo>
                <a:lnTo>
                  <a:pt x="2407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26" y="79117"/>
                </a:lnTo>
                <a:lnTo>
                  <a:pt x="24626" y="78934"/>
                </a:lnTo>
                <a:lnTo>
                  <a:pt x="24565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285" y="77471"/>
                </a:lnTo>
                <a:lnTo>
                  <a:pt x="22859" y="76679"/>
                </a:lnTo>
                <a:lnTo>
                  <a:pt x="22493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67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8" y="64976"/>
                </a:lnTo>
                <a:lnTo>
                  <a:pt x="25480" y="63940"/>
                </a:lnTo>
                <a:lnTo>
                  <a:pt x="25540" y="62964"/>
                </a:lnTo>
                <a:lnTo>
                  <a:pt x="25540" y="61928"/>
                </a:lnTo>
                <a:lnTo>
                  <a:pt x="2535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687" y="56869"/>
                </a:lnTo>
                <a:lnTo>
                  <a:pt x="24748" y="56016"/>
                </a:lnTo>
                <a:lnTo>
                  <a:pt x="24931" y="55162"/>
                </a:lnTo>
                <a:lnTo>
                  <a:pt x="25358" y="53456"/>
                </a:lnTo>
                <a:lnTo>
                  <a:pt x="25845" y="51505"/>
                </a:lnTo>
                <a:lnTo>
                  <a:pt x="26211" y="49555"/>
                </a:lnTo>
                <a:lnTo>
                  <a:pt x="26516" y="47543"/>
                </a:lnTo>
                <a:lnTo>
                  <a:pt x="2669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760" y="37364"/>
                </a:lnTo>
                <a:lnTo>
                  <a:pt x="26455" y="35414"/>
                </a:lnTo>
                <a:lnTo>
                  <a:pt x="26211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150" y="32976"/>
                </a:lnTo>
                <a:lnTo>
                  <a:pt x="26150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150" y="28282"/>
                </a:lnTo>
                <a:lnTo>
                  <a:pt x="26272" y="27856"/>
                </a:lnTo>
                <a:lnTo>
                  <a:pt x="26820" y="26027"/>
                </a:lnTo>
                <a:lnTo>
                  <a:pt x="26942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040" y="29196"/>
                </a:lnTo>
                <a:lnTo>
                  <a:pt x="28344" y="30598"/>
                </a:lnTo>
                <a:lnTo>
                  <a:pt x="28588" y="31269"/>
                </a:lnTo>
                <a:lnTo>
                  <a:pt x="28771" y="32000"/>
                </a:lnTo>
                <a:lnTo>
                  <a:pt x="29320" y="33341"/>
                </a:lnTo>
                <a:lnTo>
                  <a:pt x="29990" y="34682"/>
                </a:lnTo>
                <a:lnTo>
                  <a:pt x="30661" y="36023"/>
                </a:lnTo>
                <a:lnTo>
                  <a:pt x="31270" y="37242"/>
                </a:lnTo>
                <a:lnTo>
                  <a:pt x="31880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245" y="39680"/>
                </a:lnTo>
                <a:lnTo>
                  <a:pt x="32245" y="39924"/>
                </a:lnTo>
                <a:lnTo>
                  <a:pt x="32184" y="40168"/>
                </a:lnTo>
                <a:lnTo>
                  <a:pt x="32245" y="40473"/>
                </a:lnTo>
                <a:lnTo>
                  <a:pt x="32306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099" y="44922"/>
                </a:lnTo>
                <a:lnTo>
                  <a:pt x="33282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08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891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30" y="43094"/>
                </a:lnTo>
                <a:lnTo>
                  <a:pt x="33952" y="43216"/>
                </a:lnTo>
                <a:lnTo>
                  <a:pt x="33952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379" y="45776"/>
                </a:lnTo>
                <a:lnTo>
                  <a:pt x="34562" y="45837"/>
                </a:lnTo>
                <a:lnTo>
                  <a:pt x="34683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293" y="44252"/>
                </a:lnTo>
                <a:lnTo>
                  <a:pt x="35659" y="45166"/>
                </a:lnTo>
                <a:lnTo>
                  <a:pt x="3584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12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34" y="44861"/>
                </a:lnTo>
                <a:lnTo>
                  <a:pt x="36390" y="44191"/>
                </a:lnTo>
                <a:lnTo>
                  <a:pt x="36085" y="43459"/>
                </a:lnTo>
                <a:lnTo>
                  <a:pt x="36024" y="43094"/>
                </a:lnTo>
                <a:lnTo>
                  <a:pt x="35964" y="42789"/>
                </a:lnTo>
                <a:lnTo>
                  <a:pt x="35964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17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792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22" y="42423"/>
                </a:lnTo>
                <a:lnTo>
                  <a:pt x="36817" y="41814"/>
                </a:lnTo>
                <a:lnTo>
                  <a:pt x="36695" y="41509"/>
                </a:lnTo>
                <a:lnTo>
                  <a:pt x="36573" y="41204"/>
                </a:lnTo>
                <a:lnTo>
                  <a:pt x="36573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3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2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8950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097" y="40960"/>
                </a:lnTo>
                <a:lnTo>
                  <a:pt x="37609" y="40412"/>
                </a:lnTo>
                <a:lnTo>
                  <a:pt x="3712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146" y="38766"/>
                </a:lnTo>
                <a:lnTo>
                  <a:pt x="35903" y="38583"/>
                </a:lnTo>
                <a:lnTo>
                  <a:pt x="35537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866" y="38218"/>
                </a:lnTo>
                <a:lnTo>
                  <a:pt x="34805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196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08" y="32732"/>
                </a:lnTo>
                <a:lnTo>
                  <a:pt x="33586" y="31939"/>
                </a:lnTo>
                <a:lnTo>
                  <a:pt x="33343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2" y="27916"/>
                </a:lnTo>
                <a:lnTo>
                  <a:pt x="31880" y="27734"/>
                </a:lnTo>
                <a:lnTo>
                  <a:pt x="31819" y="27490"/>
                </a:lnTo>
                <a:lnTo>
                  <a:pt x="31697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0965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9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9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687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32" y="9631"/>
                </a:lnTo>
                <a:lnTo>
                  <a:pt x="22554" y="9448"/>
                </a:lnTo>
                <a:lnTo>
                  <a:pt x="22676" y="9204"/>
                </a:lnTo>
                <a:lnTo>
                  <a:pt x="22859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24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39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</p:sp>
      <p:sp>
        <p:nvSpPr>
          <p:cNvPr id="592" name="Google Shape;592;p7"/>
          <p:cNvSpPr/>
          <p:nvPr/>
        </p:nvSpPr>
        <p:spPr>
          <a:xfrm>
            <a:off x="7523280" y="1180800"/>
            <a:ext cx="1475280" cy="3228480"/>
          </a:xfrm>
          <a:custGeom>
            <a:avLst/>
            <a:gdLst/>
            <a:ahLst/>
            <a:cxnLst/>
            <a:rect l="l" t="t" r="r" b="b"/>
            <a:pathLst>
              <a:path w="35354" h="77351" extrusionOk="0">
                <a:moveTo>
                  <a:pt x="17434" y="367"/>
                </a:moveTo>
                <a:lnTo>
                  <a:pt x="18165" y="428"/>
                </a:lnTo>
                <a:lnTo>
                  <a:pt x="18896" y="549"/>
                </a:lnTo>
                <a:lnTo>
                  <a:pt x="19201" y="671"/>
                </a:lnTo>
                <a:lnTo>
                  <a:pt x="19506" y="854"/>
                </a:lnTo>
                <a:lnTo>
                  <a:pt x="19811" y="1037"/>
                </a:lnTo>
                <a:lnTo>
                  <a:pt x="20115" y="1281"/>
                </a:lnTo>
                <a:lnTo>
                  <a:pt x="20359" y="1525"/>
                </a:lnTo>
                <a:lnTo>
                  <a:pt x="20542" y="1768"/>
                </a:lnTo>
                <a:lnTo>
                  <a:pt x="20847" y="2378"/>
                </a:lnTo>
                <a:lnTo>
                  <a:pt x="21091" y="3048"/>
                </a:lnTo>
                <a:lnTo>
                  <a:pt x="21213" y="3719"/>
                </a:lnTo>
                <a:lnTo>
                  <a:pt x="21274" y="4389"/>
                </a:lnTo>
                <a:lnTo>
                  <a:pt x="21274" y="5121"/>
                </a:lnTo>
                <a:lnTo>
                  <a:pt x="21213" y="5852"/>
                </a:lnTo>
                <a:lnTo>
                  <a:pt x="21152" y="6584"/>
                </a:lnTo>
                <a:lnTo>
                  <a:pt x="20969" y="7315"/>
                </a:lnTo>
                <a:lnTo>
                  <a:pt x="20786" y="7986"/>
                </a:lnTo>
                <a:lnTo>
                  <a:pt x="20481" y="8656"/>
                </a:lnTo>
                <a:lnTo>
                  <a:pt x="20115" y="9266"/>
                </a:lnTo>
                <a:lnTo>
                  <a:pt x="19628" y="9814"/>
                </a:lnTo>
                <a:lnTo>
                  <a:pt x="19018" y="10302"/>
                </a:lnTo>
                <a:lnTo>
                  <a:pt x="18409" y="10607"/>
                </a:lnTo>
                <a:lnTo>
                  <a:pt x="18104" y="10729"/>
                </a:lnTo>
                <a:lnTo>
                  <a:pt x="17799" y="10790"/>
                </a:lnTo>
                <a:lnTo>
                  <a:pt x="17190" y="10668"/>
                </a:lnTo>
                <a:lnTo>
                  <a:pt x="16946" y="10607"/>
                </a:lnTo>
                <a:lnTo>
                  <a:pt x="16641" y="10485"/>
                </a:lnTo>
                <a:lnTo>
                  <a:pt x="16336" y="10302"/>
                </a:lnTo>
                <a:lnTo>
                  <a:pt x="16032" y="10058"/>
                </a:lnTo>
                <a:lnTo>
                  <a:pt x="15483" y="9570"/>
                </a:lnTo>
                <a:lnTo>
                  <a:pt x="15056" y="8961"/>
                </a:lnTo>
                <a:lnTo>
                  <a:pt x="14752" y="8351"/>
                </a:lnTo>
                <a:lnTo>
                  <a:pt x="14508" y="7742"/>
                </a:lnTo>
                <a:lnTo>
                  <a:pt x="14325" y="7071"/>
                </a:lnTo>
                <a:lnTo>
                  <a:pt x="14142" y="6340"/>
                </a:lnTo>
                <a:lnTo>
                  <a:pt x="14081" y="5548"/>
                </a:lnTo>
                <a:lnTo>
                  <a:pt x="14020" y="4816"/>
                </a:lnTo>
                <a:lnTo>
                  <a:pt x="14081" y="4085"/>
                </a:lnTo>
                <a:lnTo>
                  <a:pt x="14203" y="3414"/>
                </a:lnTo>
                <a:lnTo>
                  <a:pt x="14325" y="2744"/>
                </a:lnTo>
                <a:lnTo>
                  <a:pt x="14630" y="2134"/>
                </a:lnTo>
                <a:lnTo>
                  <a:pt x="14752" y="1829"/>
                </a:lnTo>
                <a:lnTo>
                  <a:pt x="14995" y="1525"/>
                </a:lnTo>
                <a:lnTo>
                  <a:pt x="15239" y="1281"/>
                </a:lnTo>
                <a:lnTo>
                  <a:pt x="15483" y="1037"/>
                </a:lnTo>
                <a:lnTo>
                  <a:pt x="15788" y="854"/>
                </a:lnTo>
                <a:lnTo>
                  <a:pt x="16093" y="671"/>
                </a:lnTo>
                <a:lnTo>
                  <a:pt x="16763" y="488"/>
                </a:lnTo>
                <a:lnTo>
                  <a:pt x="17434" y="367"/>
                </a:lnTo>
                <a:close/>
                <a:moveTo>
                  <a:pt x="17434" y="29197"/>
                </a:moveTo>
                <a:lnTo>
                  <a:pt x="17312" y="29319"/>
                </a:lnTo>
                <a:lnTo>
                  <a:pt x="17251" y="29502"/>
                </a:lnTo>
                <a:lnTo>
                  <a:pt x="17251" y="29685"/>
                </a:lnTo>
                <a:lnTo>
                  <a:pt x="17312" y="29807"/>
                </a:lnTo>
                <a:lnTo>
                  <a:pt x="17373" y="29929"/>
                </a:lnTo>
                <a:lnTo>
                  <a:pt x="17677" y="29929"/>
                </a:lnTo>
                <a:lnTo>
                  <a:pt x="17799" y="29807"/>
                </a:lnTo>
                <a:lnTo>
                  <a:pt x="17799" y="29746"/>
                </a:lnTo>
                <a:lnTo>
                  <a:pt x="17738" y="29563"/>
                </a:lnTo>
                <a:lnTo>
                  <a:pt x="17677" y="29746"/>
                </a:lnTo>
                <a:lnTo>
                  <a:pt x="17555" y="29746"/>
                </a:lnTo>
                <a:lnTo>
                  <a:pt x="17494" y="29563"/>
                </a:lnTo>
                <a:lnTo>
                  <a:pt x="17494" y="29380"/>
                </a:lnTo>
                <a:lnTo>
                  <a:pt x="17494" y="29319"/>
                </a:lnTo>
                <a:lnTo>
                  <a:pt x="17616" y="29258"/>
                </a:lnTo>
                <a:lnTo>
                  <a:pt x="17494" y="29197"/>
                </a:lnTo>
                <a:close/>
                <a:moveTo>
                  <a:pt x="4694" y="35963"/>
                </a:moveTo>
                <a:lnTo>
                  <a:pt x="4511" y="36268"/>
                </a:lnTo>
                <a:lnTo>
                  <a:pt x="4146" y="36695"/>
                </a:lnTo>
                <a:lnTo>
                  <a:pt x="3841" y="37121"/>
                </a:lnTo>
                <a:lnTo>
                  <a:pt x="3414" y="37426"/>
                </a:lnTo>
                <a:lnTo>
                  <a:pt x="3170" y="37548"/>
                </a:lnTo>
                <a:lnTo>
                  <a:pt x="2927" y="37670"/>
                </a:lnTo>
                <a:lnTo>
                  <a:pt x="3292" y="37670"/>
                </a:lnTo>
                <a:lnTo>
                  <a:pt x="3597" y="37609"/>
                </a:lnTo>
                <a:lnTo>
                  <a:pt x="3841" y="37426"/>
                </a:lnTo>
                <a:lnTo>
                  <a:pt x="4146" y="37182"/>
                </a:lnTo>
                <a:lnTo>
                  <a:pt x="4329" y="36877"/>
                </a:lnTo>
                <a:lnTo>
                  <a:pt x="4511" y="36573"/>
                </a:lnTo>
                <a:lnTo>
                  <a:pt x="4633" y="36268"/>
                </a:lnTo>
                <a:lnTo>
                  <a:pt x="4694" y="35963"/>
                </a:lnTo>
                <a:close/>
                <a:moveTo>
                  <a:pt x="30600" y="35963"/>
                </a:moveTo>
                <a:lnTo>
                  <a:pt x="30721" y="36268"/>
                </a:lnTo>
                <a:lnTo>
                  <a:pt x="30843" y="36573"/>
                </a:lnTo>
                <a:lnTo>
                  <a:pt x="31026" y="36877"/>
                </a:lnTo>
                <a:lnTo>
                  <a:pt x="31209" y="37182"/>
                </a:lnTo>
                <a:lnTo>
                  <a:pt x="31453" y="37365"/>
                </a:lnTo>
                <a:lnTo>
                  <a:pt x="31758" y="37548"/>
                </a:lnTo>
                <a:lnTo>
                  <a:pt x="32062" y="37670"/>
                </a:lnTo>
                <a:lnTo>
                  <a:pt x="32428" y="37670"/>
                </a:lnTo>
                <a:lnTo>
                  <a:pt x="32123" y="37548"/>
                </a:lnTo>
                <a:lnTo>
                  <a:pt x="31880" y="37426"/>
                </a:lnTo>
                <a:lnTo>
                  <a:pt x="31514" y="37121"/>
                </a:lnTo>
                <a:lnTo>
                  <a:pt x="31148" y="36755"/>
                </a:lnTo>
                <a:lnTo>
                  <a:pt x="30600" y="35963"/>
                </a:lnTo>
                <a:close/>
                <a:moveTo>
                  <a:pt x="17860" y="37487"/>
                </a:moveTo>
                <a:lnTo>
                  <a:pt x="17738" y="39681"/>
                </a:lnTo>
                <a:lnTo>
                  <a:pt x="17738" y="41815"/>
                </a:lnTo>
                <a:lnTo>
                  <a:pt x="17738" y="41876"/>
                </a:lnTo>
                <a:lnTo>
                  <a:pt x="17677" y="42302"/>
                </a:lnTo>
                <a:lnTo>
                  <a:pt x="17616" y="39925"/>
                </a:lnTo>
                <a:lnTo>
                  <a:pt x="17494" y="37487"/>
                </a:lnTo>
                <a:close/>
                <a:moveTo>
                  <a:pt x="13959" y="53457"/>
                </a:moveTo>
                <a:lnTo>
                  <a:pt x="13898" y="53761"/>
                </a:lnTo>
                <a:lnTo>
                  <a:pt x="13837" y="54066"/>
                </a:lnTo>
                <a:lnTo>
                  <a:pt x="13837" y="54432"/>
                </a:lnTo>
                <a:lnTo>
                  <a:pt x="13898" y="54737"/>
                </a:lnTo>
                <a:lnTo>
                  <a:pt x="14020" y="55041"/>
                </a:lnTo>
                <a:lnTo>
                  <a:pt x="14142" y="55346"/>
                </a:lnTo>
                <a:lnTo>
                  <a:pt x="14386" y="55590"/>
                </a:lnTo>
                <a:lnTo>
                  <a:pt x="14630" y="55712"/>
                </a:lnTo>
                <a:lnTo>
                  <a:pt x="14873" y="55834"/>
                </a:lnTo>
                <a:lnTo>
                  <a:pt x="15483" y="55834"/>
                </a:lnTo>
                <a:lnTo>
                  <a:pt x="15788" y="55773"/>
                </a:lnTo>
                <a:lnTo>
                  <a:pt x="16093" y="55651"/>
                </a:lnTo>
                <a:lnTo>
                  <a:pt x="16275" y="55468"/>
                </a:lnTo>
                <a:lnTo>
                  <a:pt x="16458" y="55285"/>
                </a:lnTo>
                <a:lnTo>
                  <a:pt x="16519" y="54980"/>
                </a:lnTo>
                <a:lnTo>
                  <a:pt x="16519" y="54980"/>
                </a:lnTo>
                <a:lnTo>
                  <a:pt x="16458" y="55163"/>
                </a:lnTo>
                <a:lnTo>
                  <a:pt x="16336" y="55285"/>
                </a:lnTo>
                <a:lnTo>
                  <a:pt x="16032" y="55468"/>
                </a:lnTo>
                <a:lnTo>
                  <a:pt x="15849" y="55590"/>
                </a:lnTo>
                <a:lnTo>
                  <a:pt x="14873" y="55590"/>
                </a:lnTo>
                <a:lnTo>
                  <a:pt x="14691" y="55468"/>
                </a:lnTo>
                <a:lnTo>
                  <a:pt x="14508" y="55346"/>
                </a:lnTo>
                <a:lnTo>
                  <a:pt x="14325" y="55163"/>
                </a:lnTo>
                <a:lnTo>
                  <a:pt x="14081" y="54798"/>
                </a:lnTo>
                <a:lnTo>
                  <a:pt x="14020" y="54371"/>
                </a:lnTo>
                <a:lnTo>
                  <a:pt x="13959" y="53883"/>
                </a:lnTo>
                <a:lnTo>
                  <a:pt x="13959" y="53457"/>
                </a:lnTo>
                <a:close/>
                <a:moveTo>
                  <a:pt x="21396" y="53457"/>
                </a:moveTo>
                <a:lnTo>
                  <a:pt x="21396" y="54005"/>
                </a:lnTo>
                <a:lnTo>
                  <a:pt x="21274" y="54554"/>
                </a:lnTo>
                <a:lnTo>
                  <a:pt x="21213" y="54798"/>
                </a:lnTo>
                <a:lnTo>
                  <a:pt x="21091" y="55041"/>
                </a:lnTo>
                <a:lnTo>
                  <a:pt x="20908" y="55285"/>
                </a:lnTo>
                <a:lnTo>
                  <a:pt x="20725" y="55468"/>
                </a:lnTo>
                <a:lnTo>
                  <a:pt x="20481" y="55529"/>
                </a:lnTo>
                <a:lnTo>
                  <a:pt x="20176" y="55590"/>
                </a:lnTo>
                <a:lnTo>
                  <a:pt x="19933" y="55651"/>
                </a:lnTo>
                <a:lnTo>
                  <a:pt x="19628" y="55590"/>
                </a:lnTo>
                <a:lnTo>
                  <a:pt x="19384" y="55529"/>
                </a:lnTo>
                <a:lnTo>
                  <a:pt x="19140" y="55407"/>
                </a:lnTo>
                <a:lnTo>
                  <a:pt x="18896" y="55224"/>
                </a:lnTo>
                <a:lnTo>
                  <a:pt x="18775" y="54980"/>
                </a:lnTo>
                <a:lnTo>
                  <a:pt x="18896" y="55285"/>
                </a:lnTo>
                <a:lnTo>
                  <a:pt x="19018" y="55468"/>
                </a:lnTo>
                <a:lnTo>
                  <a:pt x="19262" y="55651"/>
                </a:lnTo>
                <a:lnTo>
                  <a:pt x="19567" y="55773"/>
                </a:lnTo>
                <a:lnTo>
                  <a:pt x="19811" y="55834"/>
                </a:lnTo>
                <a:lnTo>
                  <a:pt x="20420" y="55834"/>
                </a:lnTo>
                <a:lnTo>
                  <a:pt x="20664" y="55712"/>
                </a:lnTo>
                <a:lnTo>
                  <a:pt x="20969" y="55590"/>
                </a:lnTo>
                <a:lnTo>
                  <a:pt x="21152" y="55346"/>
                </a:lnTo>
                <a:lnTo>
                  <a:pt x="21335" y="55041"/>
                </a:lnTo>
                <a:lnTo>
                  <a:pt x="21456" y="54737"/>
                </a:lnTo>
                <a:lnTo>
                  <a:pt x="21517" y="54432"/>
                </a:lnTo>
                <a:lnTo>
                  <a:pt x="21517" y="54066"/>
                </a:lnTo>
                <a:lnTo>
                  <a:pt x="21456" y="53761"/>
                </a:lnTo>
                <a:lnTo>
                  <a:pt x="21396" y="53457"/>
                </a:lnTo>
                <a:close/>
                <a:moveTo>
                  <a:pt x="17677" y="44436"/>
                </a:moveTo>
                <a:lnTo>
                  <a:pt x="17738" y="45837"/>
                </a:lnTo>
                <a:lnTo>
                  <a:pt x="17799" y="47178"/>
                </a:lnTo>
                <a:lnTo>
                  <a:pt x="17738" y="48641"/>
                </a:lnTo>
                <a:lnTo>
                  <a:pt x="17677" y="50043"/>
                </a:lnTo>
                <a:lnTo>
                  <a:pt x="17677" y="51628"/>
                </a:lnTo>
                <a:lnTo>
                  <a:pt x="17799" y="53213"/>
                </a:lnTo>
                <a:lnTo>
                  <a:pt x="17982" y="54737"/>
                </a:lnTo>
                <a:lnTo>
                  <a:pt x="18043" y="55102"/>
                </a:lnTo>
                <a:lnTo>
                  <a:pt x="17982" y="55529"/>
                </a:lnTo>
                <a:lnTo>
                  <a:pt x="17921" y="56321"/>
                </a:lnTo>
                <a:lnTo>
                  <a:pt x="17799" y="57967"/>
                </a:lnTo>
                <a:lnTo>
                  <a:pt x="17677" y="59552"/>
                </a:lnTo>
                <a:lnTo>
                  <a:pt x="17677" y="60405"/>
                </a:lnTo>
                <a:lnTo>
                  <a:pt x="17616" y="58820"/>
                </a:lnTo>
                <a:lnTo>
                  <a:pt x="17494" y="57175"/>
                </a:lnTo>
                <a:lnTo>
                  <a:pt x="17373" y="55529"/>
                </a:lnTo>
                <a:lnTo>
                  <a:pt x="17312" y="55163"/>
                </a:lnTo>
                <a:lnTo>
                  <a:pt x="17312" y="54798"/>
                </a:lnTo>
                <a:lnTo>
                  <a:pt x="17434" y="54066"/>
                </a:lnTo>
                <a:lnTo>
                  <a:pt x="17555" y="52481"/>
                </a:lnTo>
                <a:lnTo>
                  <a:pt x="17616" y="50897"/>
                </a:lnTo>
                <a:lnTo>
                  <a:pt x="17555" y="49129"/>
                </a:lnTo>
                <a:lnTo>
                  <a:pt x="17555" y="48215"/>
                </a:lnTo>
                <a:lnTo>
                  <a:pt x="17555" y="47300"/>
                </a:lnTo>
                <a:lnTo>
                  <a:pt x="17616" y="45898"/>
                </a:lnTo>
                <a:lnTo>
                  <a:pt x="17677" y="44436"/>
                </a:lnTo>
                <a:close/>
                <a:moveTo>
                  <a:pt x="17677" y="62051"/>
                </a:moveTo>
                <a:lnTo>
                  <a:pt x="17677" y="62782"/>
                </a:lnTo>
                <a:lnTo>
                  <a:pt x="17799" y="64306"/>
                </a:lnTo>
                <a:lnTo>
                  <a:pt x="17982" y="65891"/>
                </a:lnTo>
                <a:lnTo>
                  <a:pt x="18104" y="67476"/>
                </a:lnTo>
                <a:lnTo>
                  <a:pt x="18104" y="69061"/>
                </a:lnTo>
                <a:lnTo>
                  <a:pt x="18104" y="70828"/>
                </a:lnTo>
                <a:lnTo>
                  <a:pt x="18043" y="71438"/>
                </a:lnTo>
                <a:lnTo>
                  <a:pt x="18043" y="71743"/>
                </a:lnTo>
                <a:lnTo>
                  <a:pt x="18043" y="71986"/>
                </a:lnTo>
                <a:lnTo>
                  <a:pt x="17677" y="72535"/>
                </a:lnTo>
                <a:lnTo>
                  <a:pt x="17616" y="72474"/>
                </a:lnTo>
                <a:lnTo>
                  <a:pt x="17494" y="72352"/>
                </a:lnTo>
                <a:lnTo>
                  <a:pt x="17373" y="72108"/>
                </a:lnTo>
                <a:lnTo>
                  <a:pt x="17251" y="71864"/>
                </a:lnTo>
                <a:lnTo>
                  <a:pt x="17251" y="71743"/>
                </a:lnTo>
                <a:lnTo>
                  <a:pt x="17251" y="71499"/>
                </a:lnTo>
                <a:lnTo>
                  <a:pt x="17251" y="71133"/>
                </a:lnTo>
                <a:lnTo>
                  <a:pt x="17190" y="69792"/>
                </a:lnTo>
                <a:lnTo>
                  <a:pt x="17190" y="68329"/>
                </a:lnTo>
                <a:lnTo>
                  <a:pt x="17312" y="66805"/>
                </a:lnTo>
                <a:lnTo>
                  <a:pt x="17434" y="65221"/>
                </a:lnTo>
                <a:lnTo>
                  <a:pt x="17555" y="63636"/>
                </a:lnTo>
                <a:lnTo>
                  <a:pt x="17677" y="62051"/>
                </a:lnTo>
                <a:close/>
                <a:moveTo>
                  <a:pt x="15788" y="10180"/>
                </a:moveTo>
                <a:lnTo>
                  <a:pt x="16214" y="10485"/>
                </a:lnTo>
                <a:lnTo>
                  <a:pt x="16641" y="10729"/>
                </a:lnTo>
                <a:lnTo>
                  <a:pt x="17129" y="10911"/>
                </a:lnTo>
                <a:lnTo>
                  <a:pt x="17677" y="10972"/>
                </a:lnTo>
                <a:lnTo>
                  <a:pt x="18165" y="10911"/>
                </a:lnTo>
                <a:lnTo>
                  <a:pt x="18653" y="10790"/>
                </a:lnTo>
                <a:lnTo>
                  <a:pt x="19079" y="10546"/>
                </a:lnTo>
                <a:lnTo>
                  <a:pt x="19506" y="10241"/>
                </a:lnTo>
                <a:lnTo>
                  <a:pt x="19506" y="10241"/>
                </a:lnTo>
                <a:lnTo>
                  <a:pt x="19445" y="11033"/>
                </a:lnTo>
                <a:lnTo>
                  <a:pt x="19506" y="11399"/>
                </a:lnTo>
                <a:lnTo>
                  <a:pt x="19689" y="11765"/>
                </a:lnTo>
                <a:lnTo>
                  <a:pt x="19933" y="12070"/>
                </a:lnTo>
                <a:lnTo>
                  <a:pt x="20298" y="12313"/>
                </a:lnTo>
                <a:lnTo>
                  <a:pt x="20603" y="12496"/>
                </a:lnTo>
                <a:lnTo>
                  <a:pt x="21030" y="12557"/>
                </a:lnTo>
                <a:lnTo>
                  <a:pt x="21883" y="12801"/>
                </a:lnTo>
                <a:lnTo>
                  <a:pt x="22676" y="13106"/>
                </a:lnTo>
                <a:lnTo>
                  <a:pt x="23407" y="13410"/>
                </a:lnTo>
                <a:lnTo>
                  <a:pt x="24077" y="13837"/>
                </a:lnTo>
                <a:lnTo>
                  <a:pt x="24748" y="14325"/>
                </a:lnTo>
                <a:lnTo>
                  <a:pt x="24992" y="14630"/>
                </a:lnTo>
                <a:lnTo>
                  <a:pt x="25236" y="14934"/>
                </a:lnTo>
                <a:lnTo>
                  <a:pt x="25418" y="15300"/>
                </a:lnTo>
                <a:lnTo>
                  <a:pt x="25601" y="15605"/>
                </a:lnTo>
                <a:lnTo>
                  <a:pt x="25723" y="15971"/>
                </a:lnTo>
                <a:lnTo>
                  <a:pt x="25784" y="16336"/>
                </a:lnTo>
                <a:lnTo>
                  <a:pt x="25845" y="16946"/>
                </a:lnTo>
                <a:lnTo>
                  <a:pt x="25845" y="17555"/>
                </a:lnTo>
                <a:lnTo>
                  <a:pt x="26028" y="18957"/>
                </a:lnTo>
                <a:lnTo>
                  <a:pt x="26272" y="20298"/>
                </a:lnTo>
                <a:lnTo>
                  <a:pt x="26820" y="22980"/>
                </a:lnTo>
                <a:lnTo>
                  <a:pt x="27186" y="24870"/>
                </a:lnTo>
                <a:lnTo>
                  <a:pt x="27308" y="25418"/>
                </a:lnTo>
                <a:lnTo>
                  <a:pt x="27491" y="25967"/>
                </a:lnTo>
                <a:lnTo>
                  <a:pt x="27735" y="26454"/>
                </a:lnTo>
                <a:lnTo>
                  <a:pt x="28039" y="26881"/>
                </a:lnTo>
                <a:lnTo>
                  <a:pt x="28344" y="27308"/>
                </a:lnTo>
                <a:lnTo>
                  <a:pt x="28649" y="27795"/>
                </a:lnTo>
                <a:lnTo>
                  <a:pt x="29076" y="28710"/>
                </a:lnTo>
                <a:lnTo>
                  <a:pt x="29441" y="29624"/>
                </a:lnTo>
                <a:lnTo>
                  <a:pt x="29685" y="30599"/>
                </a:lnTo>
                <a:lnTo>
                  <a:pt x="29929" y="31574"/>
                </a:lnTo>
                <a:lnTo>
                  <a:pt x="30478" y="33586"/>
                </a:lnTo>
                <a:lnTo>
                  <a:pt x="30782" y="34439"/>
                </a:lnTo>
                <a:lnTo>
                  <a:pt x="30904" y="34805"/>
                </a:lnTo>
                <a:lnTo>
                  <a:pt x="31148" y="35171"/>
                </a:lnTo>
                <a:lnTo>
                  <a:pt x="30843" y="35293"/>
                </a:lnTo>
                <a:lnTo>
                  <a:pt x="30660" y="35415"/>
                </a:lnTo>
                <a:lnTo>
                  <a:pt x="30660" y="35475"/>
                </a:lnTo>
                <a:lnTo>
                  <a:pt x="30660" y="35536"/>
                </a:lnTo>
                <a:lnTo>
                  <a:pt x="30721" y="35658"/>
                </a:lnTo>
                <a:lnTo>
                  <a:pt x="30782" y="35658"/>
                </a:lnTo>
                <a:lnTo>
                  <a:pt x="30965" y="35536"/>
                </a:lnTo>
                <a:lnTo>
                  <a:pt x="31209" y="35354"/>
                </a:lnTo>
                <a:lnTo>
                  <a:pt x="31514" y="35354"/>
                </a:lnTo>
                <a:lnTo>
                  <a:pt x="31819" y="35415"/>
                </a:lnTo>
                <a:lnTo>
                  <a:pt x="32123" y="35475"/>
                </a:lnTo>
                <a:lnTo>
                  <a:pt x="32550" y="35780"/>
                </a:lnTo>
                <a:lnTo>
                  <a:pt x="32977" y="36146"/>
                </a:lnTo>
                <a:lnTo>
                  <a:pt x="33708" y="36877"/>
                </a:lnTo>
                <a:lnTo>
                  <a:pt x="34013" y="37243"/>
                </a:lnTo>
                <a:lnTo>
                  <a:pt x="34318" y="37548"/>
                </a:lnTo>
                <a:lnTo>
                  <a:pt x="34805" y="37914"/>
                </a:lnTo>
                <a:lnTo>
                  <a:pt x="34988" y="37975"/>
                </a:lnTo>
                <a:lnTo>
                  <a:pt x="35049" y="38096"/>
                </a:lnTo>
                <a:lnTo>
                  <a:pt x="35110" y="38157"/>
                </a:lnTo>
                <a:lnTo>
                  <a:pt x="34988" y="38279"/>
                </a:lnTo>
                <a:lnTo>
                  <a:pt x="34805" y="38279"/>
                </a:lnTo>
                <a:lnTo>
                  <a:pt x="34440" y="38218"/>
                </a:lnTo>
                <a:lnTo>
                  <a:pt x="34196" y="38157"/>
                </a:lnTo>
                <a:lnTo>
                  <a:pt x="34013" y="38036"/>
                </a:lnTo>
                <a:lnTo>
                  <a:pt x="33647" y="37670"/>
                </a:lnTo>
                <a:lnTo>
                  <a:pt x="33525" y="37548"/>
                </a:lnTo>
                <a:lnTo>
                  <a:pt x="33342" y="37548"/>
                </a:lnTo>
                <a:lnTo>
                  <a:pt x="33160" y="37609"/>
                </a:lnTo>
                <a:lnTo>
                  <a:pt x="33160" y="37670"/>
                </a:lnTo>
                <a:lnTo>
                  <a:pt x="33099" y="37731"/>
                </a:lnTo>
                <a:lnTo>
                  <a:pt x="33160" y="38036"/>
                </a:lnTo>
                <a:lnTo>
                  <a:pt x="33281" y="38218"/>
                </a:lnTo>
                <a:lnTo>
                  <a:pt x="33647" y="38950"/>
                </a:lnTo>
                <a:lnTo>
                  <a:pt x="34074" y="39681"/>
                </a:lnTo>
                <a:lnTo>
                  <a:pt x="34440" y="40291"/>
                </a:lnTo>
                <a:lnTo>
                  <a:pt x="34683" y="40596"/>
                </a:lnTo>
                <a:lnTo>
                  <a:pt x="34744" y="40778"/>
                </a:lnTo>
                <a:lnTo>
                  <a:pt x="34805" y="40961"/>
                </a:lnTo>
                <a:lnTo>
                  <a:pt x="34744" y="41022"/>
                </a:lnTo>
                <a:lnTo>
                  <a:pt x="34622" y="40961"/>
                </a:lnTo>
                <a:lnTo>
                  <a:pt x="34501" y="40778"/>
                </a:lnTo>
                <a:lnTo>
                  <a:pt x="33830" y="39864"/>
                </a:lnTo>
                <a:lnTo>
                  <a:pt x="33464" y="39316"/>
                </a:lnTo>
                <a:lnTo>
                  <a:pt x="33342" y="39194"/>
                </a:lnTo>
                <a:lnTo>
                  <a:pt x="33160" y="39072"/>
                </a:lnTo>
                <a:lnTo>
                  <a:pt x="33099" y="39072"/>
                </a:lnTo>
                <a:lnTo>
                  <a:pt x="32977" y="39133"/>
                </a:lnTo>
                <a:lnTo>
                  <a:pt x="32916" y="39255"/>
                </a:lnTo>
                <a:lnTo>
                  <a:pt x="32977" y="39376"/>
                </a:lnTo>
                <a:lnTo>
                  <a:pt x="33038" y="39620"/>
                </a:lnTo>
                <a:lnTo>
                  <a:pt x="33281" y="40047"/>
                </a:lnTo>
                <a:lnTo>
                  <a:pt x="33708" y="40839"/>
                </a:lnTo>
                <a:lnTo>
                  <a:pt x="33891" y="41266"/>
                </a:lnTo>
                <a:lnTo>
                  <a:pt x="34013" y="41693"/>
                </a:lnTo>
                <a:lnTo>
                  <a:pt x="34074" y="41936"/>
                </a:lnTo>
                <a:lnTo>
                  <a:pt x="34013" y="41997"/>
                </a:lnTo>
                <a:lnTo>
                  <a:pt x="33891" y="41936"/>
                </a:lnTo>
                <a:lnTo>
                  <a:pt x="33769" y="41815"/>
                </a:lnTo>
                <a:lnTo>
                  <a:pt x="33647" y="41632"/>
                </a:lnTo>
                <a:lnTo>
                  <a:pt x="33464" y="41266"/>
                </a:lnTo>
                <a:lnTo>
                  <a:pt x="33099" y="40413"/>
                </a:lnTo>
                <a:lnTo>
                  <a:pt x="32916" y="39986"/>
                </a:lnTo>
                <a:lnTo>
                  <a:pt x="32672" y="39559"/>
                </a:lnTo>
                <a:lnTo>
                  <a:pt x="32489" y="39376"/>
                </a:lnTo>
                <a:lnTo>
                  <a:pt x="32367" y="39316"/>
                </a:lnTo>
                <a:lnTo>
                  <a:pt x="32245" y="39376"/>
                </a:lnTo>
                <a:lnTo>
                  <a:pt x="32184" y="39498"/>
                </a:lnTo>
                <a:lnTo>
                  <a:pt x="32184" y="39681"/>
                </a:lnTo>
                <a:lnTo>
                  <a:pt x="32245" y="40108"/>
                </a:lnTo>
                <a:lnTo>
                  <a:pt x="32428" y="40535"/>
                </a:lnTo>
                <a:lnTo>
                  <a:pt x="32733" y="41388"/>
                </a:lnTo>
                <a:lnTo>
                  <a:pt x="32916" y="41693"/>
                </a:lnTo>
                <a:lnTo>
                  <a:pt x="32977" y="41876"/>
                </a:lnTo>
                <a:lnTo>
                  <a:pt x="32977" y="42058"/>
                </a:lnTo>
                <a:lnTo>
                  <a:pt x="32916" y="42119"/>
                </a:lnTo>
                <a:lnTo>
                  <a:pt x="32855" y="42119"/>
                </a:lnTo>
                <a:lnTo>
                  <a:pt x="32733" y="42058"/>
                </a:lnTo>
                <a:lnTo>
                  <a:pt x="32611" y="41876"/>
                </a:lnTo>
                <a:lnTo>
                  <a:pt x="32489" y="41632"/>
                </a:lnTo>
                <a:lnTo>
                  <a:pt x="32306" y="41205"/>
                </a:lnTo>
                <a:lnTo>
                  <a:pt x="31940" y="40291"/>
                </a:lnTo>
                <a:lnTo>
                  <a:pt x="31758" y="39864"/>
                </a:lnTo>
                <a:lnTo>
                  <a:pt x="31636" y="39681"/>
                </a:lnTo>
                <a:lnTo>
                  <a:pt x="31514" y="39620"/>
                </a:lnTo>
                <a:lnTo>
                  <a:pt x="31392" y="39620"/>
                </a:lnTo>
                <a:lnTo>
                  <a:pt x="31331" y="39681"/>
                </a:lnTo>
                <a:lnTo>
                  <a:pt x="31270" y="39803"/>
                </a:lnTo>
                <a:lnTo>
                  <a:pt x="31331" y="39925"/>
                </a:lnTo>
                <a:lnTo>
                  <a:pt x="31453" y="40474"/>
                </a:lnTo>
                <a:lnTo>
                  <a:pt x="31514" y="40839"/>
                </a:lnTo>
                <a:lnTo>
                  <a:pt x="31575" y="41266"/>
                </a:lnTo>
                <a:lnTo>
                  <a:pt x="31575" y="41510"/>
                </a:lnTo>
                <a:lnTo>
                  <a:pt x="31514" y="41510"/>
                </a:lnTo>
                <a:lnTo>
                  <a:pt x="31392" y="41449"/>
                </a:lnTo>
                <a:lnTo>
                  <a:pt x="31209" y="40961"/>
                </a:lnTo>
                <a:lnTo>
                  <a:pt x="31026" y="40413"/>
                </a:lnTo>
                <a:lnTo>
                  <a:pt x="30904" y="39925"/>
                </a:lnTo>
                <a:lnTo>
                  <a:pt x="30782" y="39437"/>
                </a:lnTo>
                <a:lnTo>
                  <a:pt x="30417" y="38706"/>
                </a:lnTo>
                <a:lnTo>
                  <a:pt x="30051" y="38036"/>
                </a:lnTo>
                <a:lnTo>
                  <a:pt x="29807" y="37304"/>
                </a:lnTo>
                <a:lnTo>
                  <a:pt x="29685" y="36877"/>
                </a:lnTo>
                <a:lnTo>
                  <a:pt x="29746" y="36512"/>
                </a:lnTo>
                <a:lnTo>
                  <a:pt x="29807" y="36390"/>
                </a:lnTo>
                <a:lnTo>
                  <a:pt x="29929" y="36268"/>
                </a:lnTo>
                <a:lnTo>
                  <a:pt x="29990" y="36146"/>
                </a:lnTo>
                <a:lnTo>
                  <a:pt x="29929" y="36024"/>
                </a:lnTo>
                <a:lnTo>
                  <a:pt x="29807" y="36024"/>
                </a:lnTo>
                <a:lnTo>
                  <a:pt x="29685" y="36146"/>
                </a:lnTo>
                <a:lnTo>
                  <a:pt x="27979" y="33220"/>
                </a:lnTo>
                <a:lnTo>
                  <a:pt x="26820" y="31270"/>
                </a:lnTo>
                <a:lnTo>
                  <a:pt x="26272" y="30294"/>
                </a:lnTo>
                <a:lnTo>
                  <a:pt x="25845" y="29258"/>
                </a:lnTo>
                <a:lnTo>
                  <a:pt x="25723" y="28771"/>
                </a:lnTo>
                <a:lnTo>
                  <a:pt x="25601" y="28283"/>
                </a:lnTo>
                <a:lnTo>
                  <a:pt x="25479" y="27795"/>
                </a:lnTo>
                <a:lnTo>
                  <a:pt x="25297" y="27308"/>
                </a:lnTo>
                <a:lnTo>
                  <a:pt x="25114" y="26820"/>
                </a:lnTo>
                <a:lnTo>
                  <a:pt x="24870" y="26393"/>
                </a:lnTo>
                <a:lnTo>
                  <a:pt x="24565" y="25906"/>
                </a:lnTo>
                <a:lnTo>
                  <a:pt x="24321" y="25479"/>
                </a:lnTo>
                <a:lnTo>
                  <a:pt x="23956" y="24504"/>
                </a:lnTo>
                <a:lnTo>
                  <a:pt x="23590" y="23590"/>
                </a:lnTo>
                <a:lnTo>
                  <a:pt x="23346" y="22919"/>
                </a:lnTo>
                <a:lnTo>
                  <a:pt x="23285" y="22736"/>
                </a:lnTo>
                <a:lnTo>
                  <a:pt x="23224" y="22553"/>
                </a:lnTo>
                <a:lnTo>
                  <a:pt x="23224" y="22310"/>
                </a:lnTo>
                <a:lnTo>
                  <a:pt x="23285" y="22005"/>
                </a:lnTo>
                <a:lnTo>
                  <a:pt x="23346" y="21761"/>
                </a:lnTo>
                <a:lnTo>
                  <a:pt x="23407" y="21517"/>
                </a:lnTo>
                <a:lnTo>
                  <a:pt x="23651" y="20969"/>
                </a:lnTo>
                <a:lnTo>
                  <a:pt x="23773" y="20664"/>
                </a:lnTo>
                <a:lnTo>
                  <a:pt x="23834" y="20359"/>
                </a:lnTo>
                <a:lnTo>
                  <a:pt x="23834" y="19811"/>
                </a:lnTo>
                <a:lnTo>
                  <a:pt x="23773" y="19262"/>
                </a:lnTo>
                <a:lnTo>
                  <a:pt x="23651" y="18957"/>
                </a:lnTo>
                <a:lnTo>
                  <a:pt x="23590" y="18652"/>
                </a:lnTo>
                <a:lnTo>
                  <a:pt x="23651" y="18348"/>
                </a:lnTo>
                <a:lnTo>
                  <a:pt x="23712" y="18104"/>
                </a:lnTo>
                <a:lnTo>
                  <a:pt x="23468" y="18652"/>
                </a:lnTo>
                <a:lnTo>
                  <a:pt x="23468" y="18774"/>
                </a:lnTo>
                <a:lnTo>
                  <a:pt x="23468" y="18957"/>
                </a:lnTo>
                <a:lnTo>
                  <a:pt x="23590" y="19506"/>
                </a:lnTo>
                <a:lnTo>
                  <a:pt x="23529" y="20054"/>
                </a:lnTo>
                <a:lnTo>
                  <a:pt x="23468" y="20542"/>
                </a:lnTo>
                <a:lnTo>
                  <a:pt x="23285" y="21030"/>
                </a:lnTo>
                <a:lnTo>
                  <a:pt x="22980" y="21456"/>
                </a:lnTo>
                <a:lnTo>
                  <a:pt x="22615" y="21822"/>
                </a:lnTo>
                <a:lnTo>
                  <a:pt x="22249" y="22127"/>
                </a:lnTo>
                <a:lnTo>
                  <a:pt x="21822" y="22310"/>
                </a:lnTo>
                <a:lnTo>
                  <a:pt x="21396" y="22371"/>
                </a:lnTo>
                <a:lnTo>
                  <a:pt x="20969" y="22432"/>
                </a:lnTo>
                <a:lnTo>
                  <a:pt x="20664" y="22371"/>
                </a:lnTo>
                <a:lnTo>
                  <a:pt x="20359" y="22310"/>
                </a:lnTo>
                <a:lnTo>
                  <a:pt x="20055" y="22188"/>
                </a:lnTo>
                <a:lnTo>
                  <a:pt x="19811" y="22066"/>
                </a:lnTo>
                <a:lnTo>
                  <a:pt x="19323" y="21700"/>
                </a:lnTo>
                <a:lnTo>
                  <a:pt x="18896" y="21212"/>
                </a:lnTo>
                <a:lnTo>
                  <a:pt x="19079" y="21517"/>
                </a:lnTo>
                <a:lnTo>
                  <a:pt x="19262" y="21822"/>
                </a:lnTo>
                <a:lnTo>
                  <a:pt x="19445" y="22066"/>
                </a:lnTo>
                <a:lnTo>
                  <a:pt x="19689" y="22249"/>
                </a:lnTo>
                <a:lnTo>
                  <a:pt x="19933" y="22432"/>
                </a:lnTo>
                <a:lnTo>
                  <a:pt x="20237" y="22553"/>
                </a:lnTo>
                <a:lnTo>
                  <a:pt x="20542" y="22614"/>
                </a:lnTo>
                <a:lnTo>
                  <a:pt x="20786" y="22675"/>
                </a:lnTo>
                <a:lnTo>
                  <a:pt x="21396" y="22736"/>
                </a:lnTo>
                <a:lnTo>
                  <a:pt x="21700" y="22675"/>
                </a:lnTo>
                <a:lnTo>
                  <a:pt x="22005" y="22553"/>
                </a:lnTo>
                <a:lnTo>
                  <a:pt x="22310" y="22492"/>
                </a:lnTo>
                <a:lnTo>
                  <a:pt x="22615" y="22310"/>
                </a:lnTo>
                <a:lnTo>
                  <a:pt x="22858" y="22127"/>
                </a:lnTo>
                <a:lnTo>
                  <a:pt x="23102" y="21883"/>
                </a:lnTo>
                <a:lnTo>
                  <a:pt x="23102" y="21883"/>
                </a:lnTo>
                <a:lnTo>
                  <a:pt x="22797" y="23285"/>
                </a:lnTo>
                <a:lnTo>
                  <a:pt x="22493" y="24626"/>
                </a:lnTo>
                <a:lnTo>
                  <a:pt x="22310" y="25357"/>
                </a:lnTo>
                <a:lnTo>
                  <a:pt x="22188" y="26089"/>
                </a:lnTo>
                <a:lnTo>
                  <a:pt x="22188" y="26820"/>
                </a:lnTo>
                <a:lnTo>
                  <a:pt x="22249" y="27613"/>
                </a:lnTo>
                <a:lnTo>
                  <a:pt x="22432" y="28344"/>
                </a:lnTo>
                <a:lnTo>
                  <a:pt x="22676" y="29014"/>
                </a:lnTo>
                <a:lnTo>
                  <a:pt x="22919" y="29746"/>
                </a:lnTo>
                <a:lnTo>
                  <a:pt x="23224" y="30416"/>
                </a:lnTo>
                <a:lnTo>
                  <a:pt x="23834" y="31818"/>
                </a:lnTo>
                <a:lnTo>
                  <a:pt x="24260" y="33281"/>
                </a:lnTo>
                <a:lnTo>
                  <a:pt x="24626" y="34744"/>
                </a:lnTo>
                <a:lnTo>
                  <a:pt x="24687" y="35475"/>
                </a:lnTo>
                <a:lnTo>
                  <a:pt x="24809" y="36207"/>
                </a:lnTo>
                <a:lnTo>
                  <a:pt x="24809" y="36999"/>
                </a:lnTo>
                <a:lnTo>
                  <a:pt x="24809" y="37731"/>
                </a:lnTo>
                <a:lnTo>
                  <a:pt x="24748" y="39316"/>
                </a:lnTo>
                <a:lnTo>
                  <a:pt x="24504" y="40839"/>
                </a:lnTo>
                <a:lnTo>
                  <a:pt x="24138" y="42363"/>
                </a:lnTo>
                <a:lnTo>
                  <a:pt x="23773" y="43887"/>
                </a:lnTo>
                <a:lnTo>
                  <a:pt x="22919" y="46874"/>
                </a:lnTo>
                <a:lnTo>
                  <a:pt x="22554" y="48398"/>
                </a:lnTo>
                <a:lnTo>
                  <a:pt x="22188" y="49921"/>
                </a:lnTo>
                <a:lnTo>
                  <a:pt x="22005" y="51384"/>
                </a:lnTo>
                <a:lnTo>
                  <a:pt x="21883" y="52908"/>
                </a:lnTo>
                <a:lnTo>
                  <a:pt x="21944" y="54432"/>
                </a:lnTo>
                <a:lnTo>
                  <a:pt x="22066" y="55956"/>
                </a:lnTo>
                <a:lnTo>
                  <a:pt x="22249" y="57540"/>
                </a:lnTo>
                <a:lnTo>
                  <a:pt x="22371" y="58333"/>
                </a:lnTo>
                <a:lnTo>
                  <a:pt x="22432" y="59125"/>
                </a:lnTo>
                <a:lnTo>
                  <a:pt x="22432" y="59918"/>
                </a:lnTo>
                <a:lnTo>
                  <a:pt x="22371" y="60649"/>
                </a:lnTo>
                <a:lnTo>
                  <a:pt x="22066" y="62234"/>
                </a:lnTo>
                <a:lnTo>
                  <a:pt x="21396" y="65342"/>
                </a:lnTo>
                <a:lnTo>
                  <a:pt x="20664" y="68390"/>
                </a:lnTo>
                <a:lnTo>
                  <a:pt x="20359" y="69853"/>
                </a:lnTo>
                <a:lnTo>
                  <a:pt x="20115" y="71377"/>
                </a:lnTo>
                <a:lnTo>
                  <a:pt x="19994" y="72047"/>
                </a:lnTo>
                <a:lnTo>
                  <a:pt x="19933" y="72413"/>
                </a:lnTo>
                <a:lnTo>
                  <a:pt x="19933" y="72779"/>
                </a:lnTo>
                <a:lnTo>
                  <a:pt x="20055" y="73083"/>
                </a:lnTo>
                <a:lnTo>
                  <a:pt x="20115" y="73449"/>
                </a:lnTo>
                <a:lnTo>
                  <a:pt x="20420" y="74120"/>
                </a:lnTo>
                <a:lnTo>
                  <a:pt x="20664" y="74729"/>
                </a:lnTo>
                <a:lnTo>
                  <a:pt x="21030" y="75339"/>
                </a:lnTo>
                <a:lnTo>
                  <a:pt x="21213" y="75644"/>
                </a:lnTo>
                <a:lnTo>
                  <a:pt x="21456" y="75887"/>
                </a:lnTo>
                <a:lnTo>
                  <a:pt x="21639" y="76009"/>
                </a:lnTo>
                <a:lnTo>
                  <a:pt x="21822" y="76131"/>
                </a:lnTo>
                <a:lnTo>
                  <a:pt x="21822" y="76192"/>
                </a:lnTo>
                <a:lnTo>
                  <a:pt x="21883" y="76253"/>
                </a:lnTo>
                <a:lnTo>
                  <a:pt x="21822" y="76436"/>
                </a:lnTo>
                <a:lnTo>
                  <a:pt x="21639" y="76558"/>
                </a:lnTo>
                <a:lnTo>
                  <a:pt x="21517" y="76619"/>
                </a:lnTo>
                <a:lnTo>
                  <a:pt x="21091" y="76619"/>
                </a:lnTo>
                <a:lnTo>
                  <a:pt x="20908" y="76680"/>
                </a:lnTo>
                <a:lnTo>
                  <a:pt x="20664" y="76802"/>
                </a:lnTo>
                <a:lnTo>
                  <a:pt x="20359" y="76924"/>
                </a:lnTo>
                <a:lnTo>
                  <a:pt x="20055" y="76924"/>
                </a:lnTo>
                <a:lnTo>
                  <a:pt x="19689" y="76984"/>
                </a:lnTo>
                <a:lnTo>
                  <a:pt x="19323" y="76924"/>
                </a:lnTo>
                <a:lnTo>
                  <a:pt x="19384" y="76741"/>
                </a:lnTo>
                <a:lnTo>
                  <a:pt x="19384" y="76558"/>
                </a:lnTo>
                <a:lnTo>
                  <a:pt x="19384" y="76375"/>
                </a:lnTo>
                <a:lnTo>
                  <a:pt x="19262" y="76192"/>
                </a:lnTo>
                <a:lnTo>
                  <a:pt x="19140" y="76131"/>
                </a:lnTo>
                <a:lnTo>
                  <a:pt x="19079" y="76131"/>
                </a:lnTo>
                <a:lnTo>
                  <a:pt x="19079" y="76253"/>
                </a:lnTo>
                <a:lnTo>
                  <a:pt x="19140" y="76314"/>
                </a:lnTo>
                <a:lnTo>
                  <a:pt x="19140" y="76436"/>
                </a:lnTo>
                <a:lnTo>
                  <a:pt x="19201" y="76680"/>
                </a:lnTo>
                <a:lnTo>
                  <a:pt x="19140" y="76863"/>
                </a:lnTo>
                <a:lnTo>
                  <a:pt x="18957" y="76984"/>
                </a:lnTo>
                <a:lnTo>
                  <a:pt x="18775" y="77106"/>
                </a:lnTo>
                <a:lnTo>
                  <a:pt x="18226" y="77106"/>
                </a:lnTo>
                <a:lnTo>
                  <a:pt x="18104" y="77045"/>
                </a:lnTo>
                <a:lnTo>
                  <a:pt x="17982" y="76863"/>
                </a:lnTo>
                <a:lnTo>
                  <a:pt x="17982" y="76619"/>
                </a:lnTo>
                <a:lnTo>
                  <a:pt x="17921" y="76009"/>
                </a:lnTo>
                <a:lnTo>
                  <a:pt x="17921" y="74790"/>
                </a:lnTo>
                <a:lnTo>
                  <a:pt x="17921" y="73510"/>
                </a:lnTo>
                <a:lnTo>
                  <a:pt x="17921" y="73083"/>
                </a:lnTo>
                <a:lnTo>
                  <a:pt x="17921" y="72840"/>
                </a:lnTo>
                <a:lnTo>
                  <a:pt x="17982" y="72596"/>
                </a:lnTo>
                <a:lnTo>
                  <a:pt x="18287" y="72108"/>
                </a:lnTo>
                <a:lnTo>
                  <a:pt x="18348" y="71925"/>
                </a:lnTo>
                <a:lnTo>
                  <a:pt x="18348" y="71682"/>
                </a:lnTo>
                <a:lnTo>
                  <a:pt x="18409" y="70341"/>
                </a:lnTo>
                <a:lnTo>
                  <a:pt x="18409" y="68268"/>
                </a:lnTo>
                <a:lnTo>
                  <a:pt x="18348" y="66257"/>
                </a:lnTo>
                <a:lnTo>
                  <a:pt x="18104" y="63819"/>
                </a:lnTo>
                <a:lnTo>
                  <a:pt x="18043" y="62539"/>
                </a:lnTo>
                <a:lnTo>
                  <a:pt x="18043" y="61259"/>
                </a:lnTo>
                <a:lnTo>
                  <a:pt x="18104" y="58760"/>
                </a:lnTo>
                <a:lnTo>
                  <a:pt x="18287" y="56260"/>
                </a:lnTo>
                <a:lnTo>
                  <a:pt x="18348" y="55590"/>
                </a:lnTo>
                <a:lnTo>
                  <a:pt x="18409" y="54980"/>
                </a:lnTo>
                <a:lnTo>
                  <a:pt x="18348" y="54554"/>
                </a:lnTo>
                <a:lnTo>
                  <a:pt x="18226" y="54127"/>
                </a:lnTo>
                <a:lnTo>
                  <a:pt x="18104" y="52908"/>
                </a:lnTo>
                <a:lnTo>
                  <a:pt x="18043" y="51628"/>
                </a:lnTo>
                <a:lnTo>
                  <a:pt x="18043" y="50531"/>
                </a:lnTo>
                <a:lnTo>
                  <a:pt x="18043" y="49373"/>
                </a:lnTo>
                <a:lnTo>
                  <a:pt x="18104" y="48215"/>
                </a:lnTo>
                <a:lnTo>
                  <a:pt x="18104" y="47118"/>
                </a:lnTo>
                <a:lnTo>
                  <a:pt x="17982" y="44862"/>
                </a:lnTo>
                <a:lnTo>
                  <a:pt x="17921" y="42424"/>
                </a:lnTo>
                <a:lnTo>
                  <a:pt x="17982" y="39864"/>
                </a:lnTo>
                <a:lnTo>
                  <a:pt x="17982" y="38645"/>
                </a:lnTo>
                <a:lnTo>
                  <a:pt x="17982" y="38036"/>
                </a:lnTo>
                <a:lnTo>
                  <a:pt x="17982" y="37731"/>
                </a:lnTo>
                <a:lnTo>
                  <a:pt x="17982" y="37548"/>
                </a:lnTo>
                <a:lnTo>
                  <a:pt x="18043" y="37426"/>
                </a:lnTo>
                <a:lnTo>
                  <a:pt x="18226" y="37365"/>
                </a:lnTo>
                <a:lnTo>
                  <a:pt x="18409" y="37243"/>
                </a:lnTo>
                <a:lnTo>
                  <a:pt x="18653" y="36999"/>
                </a:lnTo>
                <a:lnTo>
                  <a:pt x="18653" y="36999"/>
                </a:lnTo>
                <a:lnTo>
                  <a:pt x="18165" y="37121"/>
                </a:lnTo>
                <a:lnTo>
                  <a:pt x="17616" y="37121"/>
                </a:lnTo>
                <a:lnTo>
                  <a:pt x="17129" y="37060"/>
                </a:lnTo>
                <a:lnTo>
                  <a:pt x="16641" y="36999"/>
                </a:lnTo>
                <a:lnTo>
                  <a:pt x="16824" y="37243"/>
                </a:lnTo>
                <a:lnTo>
                  <a:pt x="17068" y="37304"/>
                </a:lnTo>
                <a:lnTo>
                  <a:pt x="17251" y="37426"/>
                </a:lnTo>
                <a:lnTo>
                  <a:pt x="17312" y="37548"/>
                </a:lnTo>
                <a:lnTo>
                  <a:pt x="17312" y="37670"/>
                </a:lnTo>
                <a:lnTo>
                  <a:pt x="17312" y="37914"/>
                </a:lnTo>
                <a:lnTo>
                  <a:pt x="17312" y="38584"/>
                </a:lnTo>
                <a:lnTo>
                  <a:pt x="17373" y="41083"/>
                </a:lnTo>
                <a:lnTo>
                  <a:pt x="17373" y="43582"/>
                </a:lnTo>
                <a:lnTo>
                  <a:pt x="17312" y="46081"/>
                </a:lnTo>
                <a:lnTo>
                  <a:pt x="17251" y="46996"/>
                </a:lnTo>
                <a:lnTo>
                  <a:pt x="17251" y="47849"/>
                </a:lnTo>
                <a:lnTo>
                  <a:pt x="17251" y="49129"/>
                </a:lnTo>
                <a:lnTo>
                  <a:pt x="17312" y="50348"/>
                </a:lnTo>
                <a:lnTo>
                  <a:pt x="17312" y="51628"/>
                </a:lnTo>
                <a:lnTo>
                  <a:pt x="17190" y="52908"/>
                </a:lnTo>
                <a:lnTo>
                  <a:pt x="17068" y="54066"/>
                </a:lnTo>
                <a:lnTo>
                  <a:pt x="17007" y="54493"/>
                </a:lnTo>
                <a:lnTo>
                  <a:pt x="16946" y="54980"/>
                </a:lnTo>
                <a:lnTo>
                  <a:pt x="17007" y="55590"/>
                </a:lnTo>
                <a:lnTo>
                  <a:pt x="17068" y="56199"/>
                </a:lnTo>
                <a:lnTo>
                  <a:pt x="17129" y="57419"/>
                </a:lnTo>
                <a:lnTo>
                  <a:pt x="17312" y="59979"/>
                </a:lnTo>
                <a:lnTo>
                  <a:pt x="17312" y="61259"/>
                </a:lnTo>
                <a:lnTo>
                  <a:pt x="17312" y="62478"/>
                </a:lnTo>
                <a:lnTo>
                  <a:pt x="17251" y="63697"/>
                </a:lnTo>
                <a:lnTo>
                  <a:pt x="17129" y="64977"/>
                </a:lnTo>
                <a:lnTo>
                  <a:pt x="17007" y="66135"/>
                </a:lnTo>
                <a:lnTo>
                  <a:pt x="16946" y="67354"/>
                </a:lnTo>
                <a:lnTo>
                  <a:pt x="16885" y="68634"/>
                </a:lnTo>
                <a:lnTo>
                  <a:pt x="16885" y="69853"/>
                </a:lnTo>
                <a:lnTo>
                  <a:pt x="16946" y="70828"/>
                </a:lnTo>
                <a:lnTo>
                  <a:pt x="16946" y="71682"/>
                </a:lnTo>
                <a:lnTo>
                  <a:pt x="17007" y="71925"/>
                </a:lnTo>
                <a:lnTo>
                  <a:pt x="17068" y="72108"/>
                </a:lnTo>
                <a:lnTo>
                  <a:pt x="17373" y="72596"/>
                </a:lnTo>
                <a:lnTo>
                  <a:pt x="17434" y="72779"/>
                </a:lnTo>
                <a:lnTo>
                  <a:pt x="17434" y="73023"/>
                </a:lnTo>
                <a:lnTo>
                  <a:pt x="17434" y="73510"/>
                </a:lnTo>
                <a:lnTo>
                  <a:pt x="17434" y="74729"/>
                </a:lnTo>
                <a:lnTo>
                  <a:pt x="17373" y="76009"/>
                </a:lnTo>
                <a:lnTo>
                  <a:pt x="17312" y="76619"/>
                </a:lnTo>
                <a:lnTo>
                  <a:pt x="17312" y="76802"/>
                </a:lnTo>
                <a:lnTo>
                  <a:pt x="17251" y="77045"/>
                </a:lnTo>
                <a:lnTo>
                  <a:pt x="17129" y="77106"/>
                </a:lnTo>
                <a:lnTo>
                  <a:pt x="16580" y="77106"/>
                </a:lnTo>
                <a:lnTo>
                  <a:pt x="16336" y="76984"/>
                </a:lnTo>
                <a:lnTo>
                  <a:pt x="16214" y="76863"/>
                </a:lnTo>
                <a:lnTo>
                  <a:pt x="16154" y="76680"/>
                </a:lnTo>
                <a:lnTo>
                  <a:pt x="16154" y="76436"/>
                </a:lnTo>
                <a:lnTo>
                  <a:pt x="16214" y="76253"/>
                </a:lnTo>
                <a:lnTo>
                  <a:pt x="16214" y="76192"/>
                </a:lnTo>
                <a:lnTo>
                  <a:pt x="16154" y="76131"/>
                </a:lnTo>
                <a:lnTo>
                  <a:pt x="16093" y="76131"/>
                </a:lnTo>
                <a:lnTo>
                  <a:pt x="16032" y="76192"/>
                </a:lnTo>
                <a:lnTo>
                  <a:pt x="15971" y="76375"/>
                </a:lnTo>
                <a:lnTo>
                  <a:pt x="15910" y="76558"/>
                </a:lnTo>
                <a:lnTo>
                  <a:pt x="15910" y="76741"/>
                </a:lnTo>
                <a:lnTo>
                  <a:pt x="15971" y="76924"/>
                </a:lnTo>
                <a:lnTo>
                  <a:pt x="15605" y="76984"/>
                </a:lnTo>
                <a:lnTo>
                  <a:pt x="15300" y="76924"/>
                </a:lnTo>
                <a:lnTo>
                  <a:pt x="14934" y="76863"/>
                </a:lnTo>
                <a:lnTo>
                  <a:pt x="14630" y="76802"/>
                </a:lnTo>
                <a:lnTo>
                  <a:pt x="14447" y="76680"/>
                </a:lnTo>
                <a:lnTo>
                  <a:pt x="14264" y="76619"/>
                </a:lnTo>
                <a:lnTo>
                  <a:pt x="13837" y="76619"/>
                </a:lnTo>
                <a:lnTo>
                  <a:pt x="13654" y="76558"/>
                </a:lnTo>
                <a:lnTo>
                  <a:pt x="13533" y="76436"/>
                </a:lnTo>
                <a:lnTo>
                  <a:pt x="13472" y="76253"/>
                </a:lnTo>
                <a:lnTo>
                  <a:pt x="13472" y="76192"/>
                </a:lnTo>
                <a:lnTo>
                  <a:pt x="13533" y="76131"/>
                </a:lnTo>
                <a:lnTo>
                  <a:pt x="13837" y="75887"/>
                </a:lnTo>
                <a:lnTo>
                  <a:pt x="14081" y="75644"/>
                </a:lnTo>
                <a:lnTo>
                  <a:pt x="14325" y="75339"/>
                </a:lnTo>
                <a:lnTo>
                  <a:pt x="14630" y="74729"/>
                </a:lnTo>
                <a:lnTo>
                  <a:pt x="14934" y="74120"/>
                </a:lnTo>
                <a:lnTo>
                  <a:pt x="15178" y="73449"/>
                </a:lnTo>
                <a:lnTo>
                  <a:pt x="15300" y="73083"/>
                </a:lnTo>
                <a:lnTo>
                  <a:pt x="15361" y="72779"/>
                </a:lnTo>
                <a:lnTo>
                  <a:pt x="15361" y="72413"/>
                </a:lnTo>
                <a:lnTo>
                  <a:pt x="15361" y="72047"/>
                </a:lnTo>
                <a:lnTo>
                  <a:pt x="15239" y="71377"/>
                </a:lnTo>
                <a:lnTo>
                  <a:pt x="14995" y="69853"/>
                </a:lnTo>
                <a:lnTo>
                  <a:pt x="14264" y="66805"/>
                </a:lnTo>
                <a:lnTo>
                  <a:pt x="13533" y="63758"/>
                </a:lnTo>
                <a:lnTo>
                  <a:pt x="13228" y="62173"/>
                </a:lnTo>
                <a:lnTo>
                  <a:pt x="12984" y="60649"/>
                </a:lnTo>
                <a:lnTo>
                  <a:pt x="12923" y="59857"/>
                </a:lnTo>
                <a:lnTo>
                  <a:pt x="12923" y="59064"/>
                </a:lnTo>
                <a:lnTo>
                  <a:pt x="12984" y="58272"/>
                </a:lnTo>
                <a:lnTo>
                  <a:pt x="13045" y="57480"/>
                </a:lnTo>
                <a:lnTo>
                  <a:pt x="13228" y="55956"/>
                </a:lnTo>
                <a:lnTo>
                  <a:pt x="13411" y="54432"/>
                </a:lnTo>
                <a:lnTo>
                  <a:pt x="13411" y="52908"/>
                </a:lnTo>
                <a:lnTo>
                  <a:pt x="13411" y="52116"/>
                </a:lnTo>
                <a:lnTo>
                  <a:pt x="13350" y="51384"/>
                </a:lnTo>
                <a:lnTo>
                  <a:pt x="13106" y="49860"/>
                </a:lnTo>
                <a:lnTo>
                  <a:pt x="12740" y="48337"/>
                </a:lnTo>
                <a:lnTo>
                  <a:pt x="11948" y="45350"/>
                </a:lnTo>
                <a:lnTo>
                  <a:pt x="11521" y="43887"/>
                </a:lnTo>
                <a:lnTo>
                  <a:pt x="11155" y="42363"/>
                </a:lnTo>
                <a:lnTo>
                  <a:pt x="10851" y="40778"/>
                </a:lnTo>
                <a:lnTo>
                  <a:pt x="10607" y="39255"/>
                </a:lnTo>
                <a:lnTo>
                  <a:pt x="10485" y="37731"/>
                </a:lnTo>
                <a:lnTo>
                  <a:pt x="10546" y="36207"/>
                </a:lnTo>
                <a:lnTo>
                  <a:pt x="10607" y="35475"/>
                </a:lnTo>
                <a:lnTo>
                  <a:pt x="10729" y="34683"/>
                </a:lnTo>
                <a:lnTo>
                  <a:pt x="10912" y="33952"/>
                </a:lnTo>
                <a:lnTo>
                  <a:pt x="11094" y="33220"/>
                </a:lnTo>
                <a:lnTo>
                  <a:pt x="11521" y="31818"/>
                </a:lnTo>
                <a:lnTo>
                  <a:pt x="12070" y="30416"/>
                </a:lnTo>
                <a:lnTo>
                  <a:pt x="12374" y="29746"/>
                </a:lnTo>
                <a:lnTo>
                  <a:pt x="12679" y="29014"/>
                </a:lnTo>
                <a:lnTo>
                  <a:pt x="12862" y="28283"/>
                </a:lnTo>
                <a:lnTo>
                  <a:pt x="13045" y="27552"/>
                </a:lnTo>
                <a:lnTo>
                  <a:pt x="13106" y="26942"/>
                </a:lnTo>
                <a:lnTo>
                  <a:pt x="13167" y="26333"/>
                </a:lnTo>
                <a:lnTo>
                  <a:pt x="13106" y="25723"/>
                </a:lnTo>
                <a:lnTo>
                  <a:pt x="12984" y="25113"/>
                </a:lnTo>
                <a:lnTo>
                  <a:pt x="12496" y="23346"/>
                </a:lnTo>
                <a:lnTo>
                  <a:pt x="12252" y="21883"/>
                </a:lnTo>
                <a:lnTo>
                  <a:pt x="12252" y="21883"/>
                </a:lnTo>
                <a:lnTo>
                  <a:pt x="12496" y="22127"/>
                </a:lnTo>
                <a:lnTo>
                  <a:pt x="12740" y="22310"/>
                </a:lnTo>
                <a:lnTo>
                  <a:pt x="12984" y="22492"/>
                </a:lnTo>
                <a:lnTo>
                  <a:pt x="13289" y="22553"/>
                </a:lnTo>
                <a:lnTo>
                  <a:pt x="13593" y="22675"/>
                </a:lnTo>
                <a:lnTo>
                  <a:pt x="13898" y="22736"/>
                </a:lnTo>
                <a:lnTo>
                  <a:pt x="14508" y="22675"/>
                </a:lnTo>
                <a:lnTo>
                  <a:pt x="14813" y="22614"/>
                </a:lnTo>
                <a:lnTo>
                  <a:pt x="15117" y="22553"/>
                </a:lnTo>
                <a:lnTo>
                  <a:pt x="15361" y="22432"/>
                </a:lnTo>
                <a:lnTo>
                  <a:pt x="15666" y="22249"/>
                </a:lnTo>
                <a:lnTo>
                  <a:pt x="15849" y="22066"/>
                </a:lnTo>
                <a:lnTo>
                  <a:pt x="16093" y="21822"/>
                </a:lnTo>
                <a:lnTo>
                  <a:pt x="16275" y="21517"/>
                </a:lnTo>
                <a:lnTo>
                  <a:pt x="16458" y="21212"/>
                </a:lnTo>
                <a:lnTo>
                  <a:pt x="16154" y="21517"/>
                </a:lnTo>
                <a:lnTo>
                  <a:pt x="15849" y="21822"/>
                </a:lnTo>
                <a:lnTo>
                  <a:pt x="15544" y="22066"/>
                </a:lnTo>
                <a:lnTo>
                  <a:pt x="15178" y="22249"/>
                </a:lnTo>
                <a:lnTo>
                  <a:pt x="14813" y="22371"/>
                </a:lnTo>
                <a:lnTo>
                  <a:pt x="14386" y="22432"/>
                </a:lnTo>
                <a:lnTo>
                  <a:pt x="13959" y="22432"/>
                </a:lnTo>
                <a:lnTo>
                  <a:pt x="13593" y="22310"/>
                </a:lnTo>
                <a:lnTo>
                  <a:pt x="13228" y="22188"/>
                </a:lnTo>
                <a:lnTo>
                  <a:pt x="12923" y="22005"/>
                </a:lnTo>
                <a:lnTo>
                  <a:pt x="12679" y="21822"/>
                </a:lnTo>
                <a:lnTo>
                  <a:pt x="12435" y="21578"/>
                </a:lnTo>
                <a:lnTo>
                  <a:pt x="12252" y="21273"/>
                </a:lnTo>
                <a:lnTo>
                  <a:pt x="12070" y="20969"/>
                </a:lnTo>
                <a:lnTo>
                  <a:pt x="11887" y="20664"/>
                </a:lnTo>
                <a:lnTo>
                  <a:pt x="11826" y="20359"/>
                </a:lnTo>
                <a:lnTo>
                  <a:pt x="11765" y="19750"/>
                </a:lnTo>
                <a:lnTo>
                  <a:pt x="11826" y="19140"/>
                </a:lnTo>
                <a:lnTo>
                  <a:pt x="11826" y="18957"/>
                </a:lnTo>
                <a:lnTo>
                  <a:pt x="11887" y="18774"/>
                </a:lnTo>
                <a:lnTo>
                  <a:pt x="11826" y="18592"/>
                </a:lnTo>
                <a:lnTo>
                  <a:pt x="11765" y="18409"/>
                </a:lnTo>
                <a:lnTo>
                  <a:pt x="11643" y="18104"/>
                </a:lnTo>
                <a:lnTo>
                  <a:pt x="11704" y="18592"/>
                </a:lnTo>
                <a:lnTo>
                  <a:pt x="11765" y="18713"/>
                </a:lnTo>
                <a:lnTo>
                  <a:pt x="11704" y="18835"/>
                </a:lnTo>
                <a:lnTo>
                  <a:pt x="11643" y="19079"/>
                </a:lnTo>
                <a:lnTo>
                  <a:pt x="11521" y="19567"/>
                </a:lnTo>
                <a:lnTo>
                  <a:pt x="11521" y="20115"/>
                </a:lnTo>
                <a:lnTo>
                  <a:pt x="11582" y="20603"/>
                </a:lnTo>
                <a:lnTo>
                  <a:pt x="11704" y="21091"/>
                </a:lnTo>
                <a:lnTo>
                  <a:pt x="12009" y="21578"/>
                </a:lnTo>
                <a:lnTo>
                  <a:pt x="12009" y="21822"/>
                </a:lnTo>
                <a:lnTo>
                  <a:pt x="12070" y="22127"/>
                </a:lnTo>
                <a:lnTo>
                  <a:pt x="12131" y="22371"/>
                </a:lnTo>
                <a:lnTo>
                  <a:pt x="12131" y="22553"/>
                </a:lnTo>
                <a:lnTo>
                  <a:pt x="12070" y="22675"/>
                </a:lnTo>
                <a:lnTo>
                  <a:pt x="11887" y="23163"/>
                </a:lnTo>
                <a:lnTo>
                  <a:pt x="11216" y="24992"/>
                </a:lnTo>
                <a:lnTo>
                  <a:pt x="10729" y="25906"/>
                </a:lnTo>
                <a:lnTo>
                  <a:pt x="10241" y="26820"/>
                </a:lnTo>
                <a:lnTo>
                  <a:pt x="9997" y="27308"/>
                </a:lnTo>
                <a:lnTo>
                  <a:pt x="9875" y="27795"/>
                </a:lnTo>
                <a:lnTo>
                  <a:pt x="9631" y="28771"/>
                </a:lnTo>
                <a:lnTo>
                  <a:pt x="9449" y="29319"/>
                </a:lnTo>
                <a:lnTo>
                  <a:pt x="9266" y="29807"/>
                </a:lnTo>
                <a:lnTo>
                  <a:pt x="8778" y="30843"/>
                </a:lnTo>
                <a:lnTo>
                  <a:pt x="7620" y="32733"/>
                </a:lnTo>
                <a:lnTo>
                  <a:pt x="5609" y="36146"/>
                </a:lnTo>
                <a:lnTo>
                  <a:pt x="5487" y="36024"/>
                </a:lnTo>
                <a:lnTo>
                  <a:pt x="5365" y="36085"/>
                </a:lnTo>
                <a:lnTo>
                  <a:pt x="5365" y="36146"/>
                </a:lnTo>
                <a:lnTo>
                  <a:pt x="5426" y="36268"/>
                </a:lnTo>
                <a:lnTo>
                  <a:pt x="5548" y="36451"/>
                </a:lnTo>
                <a:lnTo>
                  <a:pt x="5609" y="36634"/>
                </a:lnTo>
                <a:lnTo>
                  <a:pt x="5609" y="36816"/>
                </a:lnTo>
                <a:lnTo>
                  <a:pt x="5609" y="37060"/>
                </a:lnTo>
                <a:lnTo>
                  <a:pt x="5487" y="37487"/>
                </a:lnTo>
                <a:lnTo>
                  <a:pt x="5121" y="38401"/>
                </a:lnTo>
                <a:lnTo>
                  <a:pt x="4633" y="39316"/>
                </a:lnTo>
                <a:lnTo>
                  <a:pt x="4511" y="39559"/>
                </a:lnTo>
                <a:lnTo>
                  <a:pt x="4450" y="39864"/>
                </a:lnTo>
                <a:lnTo>
                  <a:pt x="4268" y="40413"/>
                </a:lnTo>
                <a:lnTo>
                  <a:pt x="4085" y="41022"/>
                </a:lnTo>
                <a:lnTo>
                  <a:pt x="4024" y="41266"/>
                </a:lnTo>
                <a:lnTo>
                  <a:pt x="3902" y="41510"/>
                </a:lnTo>
                <a:lnTo>
                  <a:pt x="3780" y="41571"/>
                </a:lnTo>
                <a:lnTo>
                  <a:pt x="3780" y="41510"/>
                </a:lnTo>
                <a:lnTo>
                  <a:pt x="3719" y="41388"/>
                </a:lnTo>
                <a:lnTo>
                  <a:pt x="3780" y="41022"/>
                </a:lnTo>
                <a:lnTo>
                  <a:pt x="4024" y="39986"/>
                </a:lnTo>
                <a:lnTo>
                  <a:pt x="4024" y="39742"/>
                </a:lnTo>
                <a:lnTo>
                  <a:pt x="3963" y="39620"/>
                </a:lnTo>
                <a:lnTo>
                  <a:pt x="3841" y="39559"/>
                </a:lnTo>
                <a:lnTo>
                  <a:pt x="3780" y="39620"/>
                </a:lnTo>
                <a:lnTo>
                  <a:pt x="3658" y="39742"/>
                </a:lnTo>
                <a:lnTo>
                  <a:pt x="3536" y="39986"/>
                </a:lnTo>
                <a:lnTo>
                  <a:pt x="3414" y="40291"/>
                </a:lnTo>
                <a:lnTo>
                  <a:pt x="2927" y="41449"/>
                </a:lnTo>
                <a:lnTo>
                  <a:pt x="2744" y="41876"/>
                </a:lnTo>
                <a:lnTo>
                  <a:pt x="2561" y="42119"/>
                </a:lnTo>
                <a:lnTo>
                  <a:pt x="2439" y="42119"/>
                </a:lnTo>
                <a:lnTo>
                  <a:pt x="2378" y="42058"/>
                </a:lnTo>
                <a:lnTo>
                  <a:pt x="2378" y="41997"/>
                </a:lnTo>
                <a:lnTo>
                  <a:pt x="2439" y="41815"/>
                </a:lnTo>
                <a:lnTo>
                  <a:pt x="2622" y="41266"/>
                </a:lnTo>
                <a:lnTo>
                  <a:pt x="2805" y="40778"/>
                </a:lnTo>
                <a:lnTo>
                  <a:pt x="3049" y="40230"/>
                </a:lnTo>
                <a:lnTo>
                  <a:pt x="3170" y="39681"/>
                </a:lnTo>
                <a:lnTo>
                  <a:pt x="3170" y="39498"/>
                </a:lnTo>
                <a:lnTo>
                  <a:pt x="3109" y="39437"/>
                </a:lnTo>
                <a:lnTo>
                  <a:pt x="3049" y="39376"/>
                </a:lnTo>
                <a:lnTo>
                  <a:pt x="2988" y="39316"/>
                </a:lnTo>
                <a:lnTo>
                  <a:pt x="2866" y="39376"/>
                </a:lnTo>
                <a:lnTo>
                  <a:pt x="2744" y="39437"/>
                </a:lnTo>
                <a:lnTo>
                  <a:pt x="2561" y="39742"/>
                </a:lnTo>
                <a:lnTo>
                  <a:pt x="2317" y="40291"/>
                </a:lnTo>
                <a:lnTo>
                  <a:pt x="2073" y="40778"/>
                </a:lnTo>
                <a:lnTo>
                  <a:pt x="1829" y="41327"/>
                </a:lnTo>
                <a:lnTo>
                  <a:pt x="1586" y="41815"/>
                </a:lnTo>
                <a:lnTo>
                  <a:pt x="1342" y="41997"/>
                </a:lnTo>
                <a:lnTo>
                  <a:pt x="1281" y="41936"/>
                </a:lnTo>
                <a:lnTo>
                  <a:pt x="1281" y="41815"/>
                </a:lnTo>
                <a:lnTo>
                  <a:pt x="1342" y="41571"/>
                </a:lnTo>
                <a:lnTo>
                  <a:pt x="1403" y="41388"/>
                </a:lnTo>
                <a:lnTo>
                  <a:pt x="1586" y="40961"/>
                </a:lnTo>
                <a:lnTo>
                  <a:pt x="2134" y="39864"/>
                </a:lnTo>
                <a:lnTo>
                  <a:pt x="2317" y="39559"/>
                </a:lnTo>
                <a:lnTo>
                  <a:pt x="2378" y="39255"/>
                </a:lnTo>
                <a:lnTo>
                  <a:pt x="2317" y="39133"/>
                </a:lnTo>
                <a:lnTo>
                  <a:pt x="2195" y="39072"/>
                </a:lnTo>
                <a:lnTo>
                  <a:pt x="2073" y="39072"/>
                </a:lnTo>
                <a:lnTo>
                  <a:pt x="2012" y="39133"/>
                </a:lnTo>
                <a:lnTo>
                  <a:pt x="1829" y="39316"/>
                </a:lnTo>
                <a:lnTo>
                  <a:pt x="1586" y="39742"/>
                </a:lnTo>
                <a:lnTo>
                  <a:pt x="915" y="40717"/>
                </a:lnTo>
                <a:lnTo>
                  <a:pt x="671" y="40961"/>
                </a:lnTo>
                <a:lnTo>
                  <a:pt x="549" y="41022"/>
                </a:lnTo>
                <a:lnTo>
                  <a:pt x="549" y="40961"/>
                </a:lnTo>
                <a:lnTo>
                  <a:pt x="549" y="40839"/>
                </a:lnTo>
                <a:lnTo>
                  <a:pt x="610" y="40656"/>
                </a:lnTo>
                <a:lnTo>
                  <a:pt x="732" y="40474"/>
                </a:lnTo>
                <a:lnTo>
                  <a:pt x="976" y="40169"/>
                </a:lnTo>
                <a:lnTo>
                  <a:pt x="1464" y="39376"/>
                </a:lnTo>
                <a:lnTo>
                  <a:pt x="1890" y="38645"/>
                </a:lnTo>
                <a:lnTo>
                  <a:pt x="2073" y="38218"/>
                </a:lnTo>
                <a:lnTo>
                  <a:pt x="2195" y="37853"/>
                </a:lnTo>
                <a:lnTo>
                  <a:pt x="2195" y="37670"/>
                </a:lnTo>
                <a:lnTo>
                  <a:pt x="2012" y="37548"/>
                </a:lnTo>
                <a:lnTo>
                  <a:pt x="1890" y="37548"/>
                </a:lnTo>
                <a:lnTo>
                  <a:pt x="1708" y="37670"/>
                </a:lnTo>
                <a:lnTo>
                  <a:pt x="1342" y="37975"/>
                </a:lnTo>
                <a:lnTo>
                  <a:pt x="1037" y="38157"/>
                </a:lnTo>
                <a:lnTo>
                  <a:pt x="732" y="38279"/>
                </a:lnTo>
                <a:lnTo>
                  <a:pt x="549" y="38279"/>
                </a:lnTo>
                <a:lnTo>
                  <a:pt x="306" y="38218"/>
                </a:lnTo>
                <a:lnTo>
                  <a:pt x="245" y="38218"/>
                </a:lnTo>
                <a:lnTo>
                  <a:pt x="245" y="38157"/>
                </a:lnTo>
                <a:lnTo>
                  <a:pt x="245" y="38096"/>
                </a:lnTo>
                <a:lnTo>
                  <a:pt x="367" y="37975"/>
                </a:lnTo>
                <a:lnTo>
                  <a:pt x="915" y="37609"/>
                </a:lnTo>
                <a:lnTo>
                  <a:pt x="1403" y="37182"/>
                </a:lnTo>
                <a:lnTo>
                  <a:pt x="2256" y="36207"/>
                </a:lnTo>
                <a:lnTo>
                  <a:pt x="2805" y="35780"/>
                </a:lnTo>
                <a:lnTo>
                  <a:pt x="3049" y="35597"/>
                </a:lnTo>
                <a:lnTo>
                  <a:pt x="3353" y="35415"/>
                </a:lnTo>
                <a:lnTo>
                  <a:pt x="3780" y="35354"/>
                </a:lnTo>
                <a:lnTo>
                  <a:pt x="3963" y="35354"/>
                </a:lnTo>
                <a:lnTo>
                  <a:pt x="4207" y="35415"/>
                </a:lnTo>
                <a:lnTo>
                  <a:pt x="4329" y="35536"/>
                </a:lnTo>
                <a:lnTo>
                  <a:pt x="4511" y="35658"/>
                </a:lnTo>
                <a:lnTo>
                  <a:pt x="4633" y="35658"/>
                </a:lnTo>
                <a:lnTo>
                  <a:pt x="4633" y="35597"/>
                </a:lnTo>
                <a:lnTo>
                  <a:pt x="4633" y="35475"/>
                </a:lnTo>
                <a:lnTo>
                  <a:pt x="4633" y="35415"/>
                </a:lnTo>
                <a:lnTo>
                  <a:pt x="4389" y="35232"/>
                </a:lnTo>
                <a:lnTo>
                  <a:pt x="4146" y="35171"/>
                </a:lnTo>
                <a:lnTo>
                  <a:pt x="4329" y="34866"/>
                </a:lnTo>
                <a:lnTo>
                  <a:pt x="4511" y="34500"/>
                </a:lnTo>
                <a:lnTo>
                  <a:pt x="4755" y="33830"/>
                </a:lnTo>
                <a:lnTo>
                  <a:pt x="4999" y="32915"/>
                </a:lnTo>
                <a:lnTo>
                  <a:pt x="5243" y="32001"/>
                </a:lnTo>
                <a:lnTo>
                  <a:pt x="5730" y="30294"/>
                </a:lnTo>
                <a:lnTo>
                  <a:pt x="5974" y="29380"/>
                </a:lnTo>
                <a:lnTo>
                  <a:pt x="6279" y="28588"/>
                </a:lnTo>
                <a:lnTo>
                  <a:pt x="6584" y="27978"/>
                </a:lnTo>
                <a:lnTo>
                  <a:pt x="6889" y="27369"/>
                </a:lnTo>
                <a:lnTo>
                  <a:pt x="7498" y="26637"/>
                </a:lnTo>
                <a:lnTo>
                  <a:pt x="7681" y="26333"/>
                </a:lnTo>
                <a:lnTo>
                  <a:pt x="7864" y="25967"/>
                </a:lnTo>
                <a:lnTo>
                  <a:pt x="8047" y="25296"/>
                </a:lnTo>
                <a:lnTo>
                  <a:pt x="8351" y="23833"/>
                </a:lnTo>
                <a:lnTo>
                  <a:pt x="9144" y="20054"/>
                </a:lnTo>
                <a:lnTo>
                  <a:pt x="9327" y="18957"/>
                </a:lnTo>
                <a:lnTo>
                  <a:pt x="9388" y="17799"/>
                </a:lnTo>
                <a:lnTo>
                  <a:pt x="9449" y="17007"/>
                </a:lnTo>
                <a:lnTo>
                  <a:pt x="9510" y="16275"/>
                </a:lnTo>
                <a:lnTo>
                  <a:pt x="9631" y="15910"/>
                </a:lnTo>
                <a:lnTo>
                  <a:pt x="9753" y="15544"/>
                </a:lnTo>
                <a:lnTo>
                  <a:pt x="9936" y="15178"/>
                </a:lnTo>
                <a:lnTo>
                  <a:pt x="10119" y="14873"/>
                </a:lnTo>
                <a:lnTo>
                  <a:pt x="10424" y="14569"/>
                </a:lnTo>
                <a:lnTo>
                  <a:pt x="10668" y="14264"/>
                </a:lnTo>
                <a:lnTo>
                  <a:pt x="11277" y="13776"/>
                </a:lnTo>
                <a:lnTo>
                  <a:pt x="12009" y="13350"/>
                </a:lnTo>
                <a:lnTo>
                  <a:pt x="12862" y="12984"/>
                </a:lnTo>
                <a:lnTo>
                  <a:pt x="13776" y="12679"/>
                </a:lnTo>
                <a:lnTo>
                  <a:pt x="14691" y="12496"/>
                </a:lnTo>
                <a:lnTo>
                  <a:pt x="15117" y="12313"/>
                </a:lnTo>
                <a:lnTo>
                  <a:pt x="15300" y="12130"/>
                </a:lnTo>
                <a:lnTo>
                  <a:pt x="15483" y="11948"/>
                </a:lnTo>
                <a:lnTo>
                  <a:pt x="15605" y="11765"/>
                </a:lnTo>
                <a:lnTo>
                  <a:pt x="15727" y="11521"/>
                </a:lnTo>
                <a:lnTo>
                  <a:pt x="15788" y="11094"/>
                </a:lnTo>
                <a:lnTo>
                  <a:pt x="15788" y="10668"/>
                </a:lnTo>
                <a:lnTo>
                  <a:pt x="15788" y="10180"/>
                </a:lnTo>
                <a:close/>
                <a:moveTo>
                  <a:pt x="17555" y="1"/>
                </a:moveTo>
                <a:lnTo>
                  <a:pt x="16763" y="123"/>
                </a:lnTo>
                <a:lnTo>
                  <a:pt x="16214" y="245"/>
                </a:lnTo>
                <a:lnTo>
                  <a:pt x="15666" y="488"/>
                </a:lnTo>
                <a:lnTo>
                  <a:pt x="15178" y="854"/>
                </a:lnTo>
                <a:lnTo>
                  <a:pt x="14752" y="1281"/>
                </a:lnTo>
                <a:lnTo>
                  <a:pt x="14508" y="1586"/>
                </a:lnTo>
                <a:lnTo>
                  <a:pt x="14325" y="1951"/>
                </a:lnTo>
                <a:lnTo>
                  <a:pt x="14020" y="2683"/>
                </a:lnTo>
                <a:lnTo>
                  <a:pt x="13837" y="3475"/>
                </a:lnTo>
                <a:lnTo>
                  <a:pt x="13776" y="4268"/>
                </a:lnTo>
                <a:lnTo>
                  <a:pt x="13776" y="5060"/>
                </a:lnTo>
                <a:lnTo>
                  <a:pt x="13837" y="5852"/>
                </a:lnTo>
                <a:lnTo>
                  <a:pt x="13959" y="6645"/>
                </a:lnTo>
                <a:lnTo>
                  <a:pt x="14142" y="7376"/>
                </a:lnTo>
                <a:lnTo>
                  <a:pt x="14386" y="8108"/>
                </a:lnTo>
                <a:lnTo>
                  <a:pt x="14691" y="8839"/>
                </a:lnTo>
                <a:lnTo>
                  <a:pt x="15056" y="9388"/>
                </a:lnTo>
                <a:lnTo>
                  <a:pt x="15300" y="9631"/>
                </a:lnTo>
                <a:lnTo>
                  <a:pt x="15483" y="9875"/>
                </a:lnTo>
                <a:lnTo>
                  <a:pt x="15544" y="9997"/>
                </a:lnTo>
                <a:lnTo>
                  <a:pt x="15605" y="10119"/>
                </a:lnTo>
                <a:lnTo>
                  <a:pt x="15544" y="10424"/>
                </a:lnTo>
                <a:lnTo>
                  <a:pt x="15544" y="11155"/>
                </a:lnTo>
                <a:lnTo>
                  <a:pt x="15483" y="11399"/>
                </a:lnTo>
                <a:lnTo>
                  <a:pt x="15361" y="11643"/>
                </a:lnTo>
                <a:lnTo>
                  <a:pt x="15239" y="11887"/>
                </a:lnTo>
                <a:lnTo>
                  <a:pt x="14995" y="12070"/>
                </a:lnTo>
                <a:lnTo>
                  <a:pt x="14691" y="12252"/>
                </a:lnTo>
                <a:lnTo>
                  <a:pt x="14264" y="12313"/>
                </a:lnTo>
                <a:lnTo>
                  <a:pt x="13472" y="12496"/>
                </a:lnTo>
                <a:lnTo>
                  <a:pt x="12740" y="12740"/>
                </a:lnTo>
                <a:lnTo>
                  <a:pt x="12070" y="12984"/>
                </a:lnTo>
                <a:lnTo>
                  <a:pt x="11338" y="13350"/>
                </a:lnTo>
                <a:lnTo>
                  <a:pt x="10729" y="13776"/>
                </a:lnTo>
                <a:lnTo>
                  <a:pt x="10180" y="14325"/>
                </a:lnTo>
                <a:lnTo>
                  <a:pt x="9753" y="14873"/>
                </a:lnTo>
                <a:lnTo>
                  <a:pt x="9510" y="15239"/>
                </a:lnTo>
                <a:lnTo>
                  <a:pt x="9388" y="15544"/>
                </a:lnTo>
                <a:lnTo>
                  <a:pt x="9266" y="15971"/>
                </a:lnTo>
                <a:lnTo>
                  <a:pt x="9144" y="16336"/>
                </a:lnTo>
                <a:lnTo>
                  <a:pt x="9083" y="16946"/>
                </a:lnTo>
                <a:lnTo>
                  <a:pt x="9083" y="17555"/>
                </a:lnTo>
                <a:lnTo>
                  <a:pt x="9022" y="18348"/>
                </a:lnTo>
                <a:lnTo>
                  <a:pt x="8900" y="19140"/>
                </a:lnTo>
                <a:lnTo>
                  <a:pt x="8778" y="19932"/>
                </a:lnTo>
                <a:lnTo>
                  <a:pt x="8108" y="23102"/>
                </a:lnTo>
                <a:lnTo>
                  <a:pt x="7803" y="24687"/>
                </a:lnTo>
                <a:lnTo>
                  <a:pt x="7681" y="25235"/>
                </a:lnTo>
                <a:lnTo>
                  <a:pt x="7559" y="25784"/>
                </a:lnTo>
                <a:lnTo>
                  <a:pt x="7315" y="26211"/>
                </a:lnTo>
                <a:lnTo>
                  <a:pt x="7071" y="26637"/>
                </a:lnTo>
                <a:lnTo>
                  <a:pt x="6767" y="27003"/>
                </a:lnTo>
                <a:lnTo>
                  <a:pt x="6462" y="27430"/>
                </a:lnTo>
                <a:lnTo>
                  <a:pt x="6218" y="27917"/>
                </a:lnTo>
                <a:lnTo>
                  <a:pt x="5974" y="28405"/>
                </a:lnTo>
                <a:lnTo>
                  <a:pt x="5609" y="29502"/>
                </a:lnTo>
                <a:lnTo>
                  <a:pt x="5304" y="30599"/>
                </a:lnTo>
                <a:lnTo>
                  <a:pt x="5060" y="31696"/>
                </a:lnTo>
                <a:lnTo>
                  <a:pt x="4755" y="33037"/>
                </a:lnTo>
                <a:lnTo>
                  <a:pt x="4572" y="33647"/>
                </a:lnTo>
                <a:lnTo>
                  <a:pt x="4389" y="34256"/>
                </a:lnTo>
                <a:lnTo>
                  <a:pt x="4207" y="34561"/>
                </a:lnTo>
                <a:lnTo>
                  <a:pt x="4085" y="34927"/>
                </a:lnTo>
                <a:lnTo>
                  <a:pt x="4024" y="35049"/>
                </a:lnTo>
                <a:lnTo>
                  <a:pt x="3902" y="35110"/>
                </a:lnTo>
                <a:lnTo>
                  <a:pt x="3597" y="35110"/>
                </a:lnTo>
                <a:lnTo>
                  <a:pt x="3231" y="35232"/>
                </a:lnTo>
                <a:lnTo>
                  <a:pt x="2927" y="35354"/>
                </a:lnTo>
                <a:lnTo>
                  <a:pt x="2683" y="35536"/>
                </a:lnTo>
                <a:lnTo>
                  <a:pt x="2378" y="35719"/>
                </a:lnTo>
                <a:lnTo>
                  <a:pt x="1890" y="36268"/>
                </a:lnTo>
                <a:lnTo>
                  <a:pt x="1464" y="36755"/>
                </a:lnTo>
                <a:lnTo>
                  <a:pt x="976" y="37243"/>
                </a:lnTo>
                <a:lnTo>
                  <a:pt x="732" y="37426"/>
                </a:lnTo>
                <a:lnTo>
                  <a:pt x="488" y="37609"/>
                </a:lnTo>
                <a:lnTo>
                  <a:pt x="184" y="37792"/>
                </a:lnTo>
                <a:lnTo>
                  <a:pt x="62" y="37914"/>
                </a:lnTo>
                <a:lnTo>
                  <a:pt x="1" y="38036"/>
                </a:lnTo>
                <a:lnTo>
                  <a:pt x="1" y="38218"/>
                </a:lnTo>
                <a:lnTo>
                  <a:pt x="123" y="38401"/>
                </a:lnTo>
                <a:lnTo>
                  <a:pt x="367" y="38523"/>
                </a:lnTo>
                <a:lnTo>
                  <a:pt x="671" y="38523"/>
                </a:lnTo>
                <a:lnTo>
                  <a:pt x="976" y="38462"/>
                </a:lnTo>
                <a:lnTo>
                  <a:pt x="1220" y="38401"/>
                </a:lnTo>
                <a:lnTo>
                  <a:pt x="1464" y="38218"/>
                </a:lnTo>
                <a:lnTo>
                  <a:pt x="1647" y="38036"/>
                </a:lnTo>
                <a:lnTo>
                  <a:pt x="1768" y="37853"/>
                </a:lnTo>
                <a:lnTo>
                  <a:pt x="1890" y="37792"/>
                </a:lnTo>
                <a:lnTo>
                  <a:pt x="1951" y="37792"/>
                </a:lnTo>
                <a:lnTo>
                  <a:pt x="1890" y="38036"/>
                </a:lnTo>
                <a:lnTo>
                  <a:pt x="1768" y="38218"/>
                </a:lnTo>
                <a:lnTo>
                  <a:pt x="1403" y="39011"/>
                </a:lnTo>
                <a:lnTo>
                  <a:pt x="915" y="39803"/>
                </a:lnTo>
                <a:lnTo>
                  <a:pt x="428" y="40596"/>
                </a:lnTo>
                <a:lnTo>
                  <a:pt x="367" y="40778"/>
                </a:lnTo>
                <a:lnTo>
                  <a:pt x="306" y="40961"/>
                </a:lnTo>
                <a:lnTo>
                  <a:pt x="306" y="41144"/>
                </a:lnTo>
                <a:lnTo>
                  <a:pt x="428" y="41266"/>
                </a:lnTo>
                <a:lnTo>
                  <a:pt x="610" y="41266"/>
                </a:lnTo>
                <a:lnTo>
                  <a:pt x="793" y="41144"/>
                </a:lnTo>
                <a:lnTo>
                  <a:pt x="1098" y="40900"/>
                </a:lnTo>
                <a:lnTo>
                  <a:pt x="2012" y="39620"/>
                </a:lnTo>
                <a:lnTo>
                  <a:pt x="1281" y="41083"/>
                </a:lnTo>
                <a:lnTo>
                  <a:pt x="1098" y="41510"/>
                </a:lnTo>
                <a:lnTo>
                  <a:pt x="1037" y="41754"/>
                </a:lnTo>
                <a:lnTo>
                  <a:pt x="1037" y="41997"/>
                </a:lnTo>
                <a:lnTo>
                  <a:pt x="1098" y="42119"/>
                </a:lnTo>
                <a:lnTo>
                  <a:pt x="1220" y="42241"/>
                </a:lnTo>
                <a:lnTo>
                  <a:pt x="1342" y="42241"/>
                </a:lnTo>
                <a:lnTo>
                  <a:pt x="1525" y="42180"/>
                </a:lnTo>
                <a:lnTo>
                  <a:pt x="1647" y="42058"/>
                </a:lnTo>
                <a:lnTo>
                  <a:pt x="1768" y="41936"/>
                </a:lnTo>
                <a:lnTo>
                  <a:pt x="2012" y="41571"/>
                </a:lnTo>
                <a:lnTo>
                  <a:pt x="2256" y="40839"/>
                </a:lnTo>
                <a:lnTo>
                  <a:pt x="2561" y="40230"/>
                </a:lnTo>
                <a:lnTo>
                  <a:pt x="2744" y="39925"/>
                </a:lnTo>
                <a:lnTo>
                  <a:pt x="2927" y="39620"/>
                </a:lnTo>
                <a:lnTo>
                  <a:pt x="2866" y="39925"/>
                </a:lnTo>
                <a:lnTo>
                  <a:pt x="2805" y="40230"/>
                </a:lnTo>
                <a:lnTo>
                  <a:pt x="2561" y="40778"/>
                </a:lnTo>
                <a:lnTo>
                  <a:pt x="2256" y="41571"/>
                </a:lnTo>
                <a:lnTo>
                  <a:pt x="2134" y="41876"/>
                </a:lnTo>
                <a:lnTo>
                  <a:pt x="2134" y="42058"/>
                </a:lnTo>
                <a:lnTo>
                  <a:pt x="2195" y="42241"/>
                </a:lnTo>
                <a:lnTo>
                  <a:pt x="2317" y="42363"/>
                </a:lnTo>
                <a:lnTo>
                  <a:pt x="2622" y="42363"/>
                </a:lnTo>
                <a:lnTo>
                  <a:pt x="2744" y="42241"/>
                </a:lnTo>
                <a:lnTo>
                  <a:pt x="2927" y="41997"/>
                </a:lnTo>
                <a:lnTo>
                  <a:pt x="3109" y="41693"/>
                </a:lnTo>
                <a:lnTo>
                  <a:pt x="3414" y="40900"/>
                </a:lnTo>
                <a:lnTo>
                  <a:pt x="3719" y="40108"/>
                </a:lnTo>
                <a:lnTo>
                  <a:pt x="3597" y="40717"/>
                </a:lnTo>
                <a:lnTo>
                  <a:pt x="3536" y="41022"/>
                </a:lnTo>
                <a:lnTo>
                  <a:pt x="3475" y="41388"/>
                </a:lnTo>
                <a:lnTo>
                  <a:pt x="3536" y="41571"/>
                </a:lnTo>
                <a:lnTo>
                  <a:pt x="3597" y="41754"/>
                </a:lnTo>
                <a:lnTo>
                  <a:pt x="3780" y="41815"/>
                </a:lnTo>
                <a:lnTo>
                  <a:pt x="3841" y="41815"/>
                </a:lnTo>
                <a:lnTo>
                  <a:pt x="3963" y="41754"/>
                </a:lnTo>
                <a:lnTo>
                  <a:pt x="4085" y="41632"/>
                </a:lnTo>
                <a:lnTo>
                  <a:pt x="4207" y="41449"/>
                </a:lnTo>
                <a:lnTo>
                  <a:pt x="4329" y="41144"/>
                </a:lnTo>
                <a:lnTo>
                  <a:pt x="4694" y="39864"/>
                </a:lnTo>
                <a:lnTo>
                  <a:pt x="4938" y="39316"/>
                </a:lnTo>
                <a:lnTo>
                  <a:pt x="5182" y="38767"/>
                </a:lnTo>
                <a:lnTo>
                  <a:pt x="5548" y="37975"/>
                </a:lnTo>
                <a:lnTo>
                  <a:pt x="5730" y="37548"/>
                </a:lnTo>
                <a:lnTo>
                  <a:pt x="5791" y="37121"/>
                </a:lnTo>
                <a:lnTo>
                  <a:pt x="5852" y="36755"/>
                </a:lnTo>
                <a:lnTo>
                  <a:pt x="5791" y="36390"/>
                </a:lnTo>
                <a:lnTo>
                  <a:pt x="5791" y="36329"/>
                </a:lnTo>
                <a:lnTo>
                  <a:pt x="5791" y="36268"/>
                </a:lnTo>
                <a:lnTo>
                  <a:pt x="5913" y="36085"/>
                </a:lnTo>
                <a:lnTo>
                  <a:pt x="6218" y="35597"/>
                </a:lnTo>
                <a:lnTo>
                  <a:pt x="7559" y="33464"/>
                </a:lnTo>
                <a:lnTo>
                  <a:pt x="8351" y="32245"/>
                </a:lnTo>
                <a:lnTo>
                  <a:pt x="9083" y="30965"/>
                </a:lnTo>
                <a:lnTo>
                  <a:pt x="9388" y="30355"/>
                </a:lnTo>
                <a:lnTo>
                  <a:pt x="9631" y="29746"/>
                </a:lnTo>
                <a:lnTo>
                  <a:pt x="9875" y="29075"/>
                </a:lnTo>
                <a:lnTo>
                  <a:pt x="10058" y="28405"/>
                </a:lnTo>
                <a:lnTo>
                  <a:pt x="10241" y="27673"/>
                </a:lnTo>
                <a:lnTo>
                  <a:pt x="10363" y="27369"/>
                </a:lnTo>
                <a:lnTo>
                  <a:pt x="10546" y="27003"/>
                </a:lnTo>
                <a:lnTo>
                  <a:pt x="10912" y="26333"/>
                </a:lnTo>
                <a:lnTo>
                  <a:pt x="11277" y="25601"/>
                </a:lnTo>
                <a:lnTo>
                  <a:pt x="11765" y="24321"/>
                </a:lnTo>
                <a:lnTo>
                  <a:pt x="12192" y="22980"/>
                </a:lnTo>
                <a:lnTo>
                  <a:pt x="12435" y="24016"/>
                </a:lnTo>
                <a:lnTo>
                  <a:pt x="12740" y="25113"/>
                </a:lnTo>
                <a:lnTo>
                  <a:pt x="12862" y="25662"/>
                </a:lnTo>
                <a:lnTo>
                  <a:pt x="12923" y="26272"/>
                </a:lnTo>
                <a:lnTo>
                  <a:pt x="12862" y="26881"/>
                </a:lnTo>
                <a:lnTo>
                  <a:pt x="12801" y="27430"/>
                </a:lnTo>
                <a:lnTo>
                  <a:pt x="12618" y="28222"/>
                </a:lnTo>
                <a:lnTo>
                  <a:pt x="12374" y="29014"/>
                </a:lnTo>
                <a:lnTo>
                  <a:pt x="11765" y="30477"/>
                </a:lnTo>
                <a:lnTo>
                  <a:pt x="11155" y="32001"/>
                </a:lnTo>
                <a:lnTo>
                  <a:pt x="10668" y="33525"/>
                </a:lnTo>
                <a:lnTo>
                  <a:pt x="10485" y="34317"/>
                </a:lnTo>
                <a:lnTo>
                  <a:pt x="10363" y="35171"/>
                </a:lnTo>
                <a:lnTo>
                  <a:pt x="10241" y="35963"/>
                </a:lnTo>
                <a:lnTo>
                  <a:pt x="10180" y="36755"/>
                </a:lnTo>
                <a:lnTo>
                  <a:pt x="10180" y="37609"/>
                </a:lnTo>
                <a:lnTo>
                  <a:pt x="10241" y="38401"/>
                </a:lnTo>
                <a:lnTo>
                  <a:pt x="10302" y="39255"/>
                </a:lnTo>
                <a:lnTo>
                  <a:pt x="10363" y="40047"/>
                </a:lnTo>
                <a:lnTo>
                  <a:pt x="10668" y="41693"/>
                </a:lnTo>
                <a:lnTo>
                  <a:pt x="11033" y="43338"/>
                </a:lnTo>
                <a:lnTo>
                  <a:pt x="11887" y="46508"/>
                </a:lnTo>
                <a:lnTo>
                  <a:pt x="12313" y="48093"/>
                </a:lnTo>
                <a:lnTo>
                  <a:pt x="12679" y="49678"/>
                </a:lnTo>
                <a:lnTo>
                  <a:pt x="12984" y="51323"/>
                </a:lnTo>
                <a:lnTo>
                  <a:pt x="13045" y="52116"/>
                </a:lnTo>
                <a:lnTo>
                  <a:pt x="13045" y="52908"/>
                </a:lnTo>
                <a:lnTo>
                  <a:pt x="13045" y="54249"/>
                </a:lnTo>
                <a:lnTo>
                  <a:pt x="12984" y="55529"/>
                </a:lnTo>
                <a:lnTo>
                  <a:pt x="12740" y="57175"/>
                </a:lnTo>
                <a:lnTo>
                  <a:pt x="12679" y="58028"/>
                </a:lnTo>
                <a:lnTo>
                  <a:pt x="12618" y="58820"/>
                </a:lnTo>
                <a:lnTo>
                  <a:pt x="12557" y="59674"/>
                </a:lnTo>
                <a:lnTo>
                  <a:pt x="12618" y="60527"/>
                </a:lnTo>
                <a:lnTo>
                  <a:pt x="12740" y="61320"/>
                </a:lnTo>
                <a:lnTo>
                  <a:pt x="12923" y="62173"/>
                </a:lnTo>
                <a:lnTo>
                  <a:pt x="13289" y="63819"/>
                </a:lnTo>
                <a:lnTo>
                  <a:pt x="13654" y="65464"/>
                </a:lnTo>
                <a:lnTo>
                  <a:pt x="14447" y="68756"/>
                </a:lnTo>
                <a:lnTo>
                  <a:pt x="14813" y="70402"/>
                </a:lnTo>
                <a:lnTo>
                  <a:pt x="14934" y="71255"/>
                </a:lnTo>
                <a:lnTo>
                  <a:pt x="15056" y="72047"/>
                </a:lnTo>
                <a:lnTo>
                  <a:pt x="15117" y="72474"/>
                </a:lnTo>
                <a:lnTo>
                  <a:pt x="15056" y="72840"/>
                </a:lnTo>
                <a:lnTo>
                  <a:pt x="14813" y="73632"/>
                </a:lnTo>
                <a:lnTo>
                  <a:pt x="14569" y="74363"/>
                </a:lnTo>
                <a:lnTo>
                  <a:pt x="14203" y="75034"/>
                </a:lnTo>
                <a:lnTo>
                  <a:pt x="13837" y="75522"/>
                </a:lnTo>
                <a:lnTo>
                  <a:pt x="13411" y="75887"/>
                </a:lnTo>
                <a:lnTo>
                  <a:pt x="13289" y="76070"/>
                </a:lnTo>
                <a:lnTo>
                  <a:pt x="13228" y="76253"/>
                </a:lnTo>
                <a:lnTo>
                  <a:pt x="13289" y="76497"/>
                </a:lnTo>
                <a:lnTo>
                  <a:pt x="13411" y="76619"/>
                </a:lnTo>
                <a:lnTo>
                  <a:pt x="13593" y="76741"/>
                </a:lnTo>
                <a:lnTo>
                  <a:pt x="13776" y="76802"/>
                </a:lnTo>
                <a:lnTo>
                  <a:pt x="14203" y="76802"/>
                </a:lnTo>
                <a:lnTo>
                  <a:pt x="14508" y="76984"/>
                </a:lnTo>
                <a:lnTo>
                  <a:pt x="14813" y="77045"/>
                </a:lnTo>
                <a:lnTo>
                  <a:pt x="15178" y="77167"/>
                </a:lnTo>
                <a:lnTo>
                  <a:pt x="15605" y="77167"/>
                </a:lnTo>
                <a:lnTo>
                  <a:pt x="15971" y="77106"/>
                </a:lnTo>
                <a:lnTo>
                  <a:pt x="16093" y="77106"/>
                </a:lnTo>
                <a:lnTo>
                  <a:pt x="16214" y="77167"/>
                </a:lnTo>
                <a:lnTo>
                  <a:pt x="16397" y="77289"/>
                </a:lnTo>
                <a:lnTo>
                  <a:pt x="16580" y="77289"/>
                </a:lnTo>
                <a:lnTo>
                  <a:pt x="16946" y="77350"/>
                </a:lnTo>
                <a:lnTo>
                  <a:pt x="17312" y="77289"/>
                </a:lnTo>
                <a:lnTo>
                  <a:pt x="17373" y="77228"/>
                </a:lnTo>
                <a:lnTo>
                  <a:pt x="17494" y="77106"/>
                </a:lnTo>
                <a:lnTo>
                  <a:pt x="17555" y="76863"/>
                </a:lnTo>
                <a:lnTo>
                  <a:pt x="17616" y="76131"/>
                </a:lnTo>
                <a:lnTo>
                  <a:pt x="17677" y="75339"/>
                </a:lnTo>
                <a:lnTo>
                  <a:pt x="17677" y="76131"/>
                </a:lnTo>
                <a:lnTo>
                  <a:pt x="17799" y="76924"/>
                </a:lnTo>
                <a:lnTo>
                  <a:pt x="17860" y="77106"/>
                </a:lnTo>
                <a:lnTo>
                  <a:pt x="17921" y="77228"/>
                </a:lnTo>
                <a:lnTo>
                  <a:pt x="18043" y="77289"/>
                </a:lnTo>
                <a:lnTo>
                  <a:pt x="18226" y="77350"/>
                </a:lnTo>
                <a:lnTo>
                  <a:pt x="18470" y="77350"/>
                </a:lnTo>
                <a:lnTo>
                  <a:pt x="18775" y="77289"/>
                </a:lnTo>
                <a:lnTo>
                  <a:pt x="19140" y="77167"/>
                </a:lnTo>
                <a:lnTo>
                  <a:pt x="19201" y="77106"/>
                </a:lnTo>
                <a:lnTo>
                  <a:pt x="19384" y="77106"/>
                </a:lnTo>
                <a:lnTo>
                  <a:pt x="19750" y="77167"/>
                </a:lnTo>
                <a:lnTo>
                  <a:pt x="20115" y="77167"/>
                </a:lnTo>
                <a:lnTo>
                  <a:pt x="20481" y="77106"/>
                </a:lnTo>
                <a:lnTo>
                  <a:pt x="20847" y="76924"/>
                </a:lnTo>
                <a:lnTo>
                  <a:pt x="21152" y="76802"/>
                </a:lnTo>
                <a:lnTo>
                  <a:pt x="21517" y="76802"/>
                </a:lnTo>
                <a:lnTo>
                  <a:pt x="21700" y="76741"/>
                </a:lnTo>
                <a:lnTo>
                  <a:pt x="21883" y="76619"/>
                </a:lnTo>
                <a:lnTo>
                  <a:pt x="22066" y="76436"/>
                </a:lnTo>
                <a:lnTo>
                  <a:pt x="22066" y="76253"/>
                </a:lnTo>
                <a:lnTo>
                  <a:pt x="22005" y="76070"/>
                </a:lnTo>
                <a:lnTo>
                  <a:pt x="21883" y="75887"/>
                </a:lnTo>
                <a:lnTo>
                  <a:pt x="21639" y="75704"/>
                </a:lnTo>
                <a:lnTo>
                  <a:pt x="21396" y="75461"/>
                </a:lnTo>
                <a:lnTo>
                  <a:pt x="21030" y="74851"/>
                </a:lnTo>
                <a:lnTo>
                  <a:pt x="20725" y="74242"/>
                </a:lnTo>
                <a:lnTo>
                  <a:pt x="20481" y="73571"/>
                </a:lnTo>
                <a:lnTo>
                  <a:pt x="20298" y="72901"/>
                </a:lnTo>
                <a:lnTo>
                  <a:pt x="20237" y="72718"/>
                </a:lnTo>
                <a:lnTo>
                  <a:pt x="20237" y="72474"/>
                </a:lnTo>
                <a:lnTo>
                  <a:pt x="20298" y="72047"/>
                </a:lnTo>
                <a:lnTo>
                  <a:pt x="20420" y="71194"/>
                </a:lnTo>
                <a:lnTo>
                  <a:pt x="20542" y="70402"/>
                </a:lnTo>
                <a:lnTo>
                  <a:pt x="20908" y="68756"/>
                </a:lnTo>
                <a:lnTo>
                  <a:pt x="21274" y="67110"/>
                </a:lnTo>
                <a:lnTo>
                  <a:pt x="22066" y="63819"/>
                </a:lnTo>
                <a:lnTo>
                  <a:pt x="22432" y="62173"/>
                </a:lnTo>
                <a:lnTo>
                  <a:pt x="22676" y="60527"/>
                </a:lnTo>
                <a:lnTo>
                  <a:pt x="22737" y="59674"/>
                </a:lnTo>
                <a:lnTo>
                  <a:pt x="22737" y="58820"/>
                </a:lnTo>
                <a:lnTo>
                  <a:pt x="22676" y="57967"/>
                </a:lnTo>
                <a:lnTo>
                  <a:pt x="22554" y="57114"/>
                </a:lnTo>
                <a:lnTo>
                  <a:pt x="22371" y="55468"/>
                </a:lnTo>
                <a:lnTo>
                  <a:pt x="22249" y="53822"/>
                </a:lnTo>
                <a:lnTo>
                  <a:pt x="22310" y="52359"/>
                </a:lnTo>
                <a:lnTo>
                  <a:pt x="22432" y="50958"/>
                </a:lnTo>
                <a:lnTo>
                  <a:pt x="22676" y="49556"/>
                </a:lnTo>
                <a:lnTo>
                  <a:pt x="22980" y="48154"/>
                </a:lnTo>
                <a:lnTo>
                  <a:pt x="23834" y="44923"/>
                </a:lnTo>
                <a:lnTo>
                  <a:pt x="24260" y="43338"/>
                </a:lnTo>
                <a:lnTo>
                  <a:pt x="24626" y="41693"/>
                </a:lnTo>
                <a:lnTo>
                  <a:pt x="24931" y="40047"/>
                </a:lnTo>
                <a:lnTo>
                  <a:pt x="25114" y="38401"/>
                </a:lnTo>
                <a:lnTo>
                  <a:pt x="25114" y="37609"/>
                </a:lnTo>
                <a:lnTo>
                  <a:pt x="25114" y="36755"/>
                </a:lnTo>
                <a:lnTo>
                  <a:pt x="25053" y="35902"/>
                </a:lnTo>
                <a:lnTo>
                  <a:pt x="24992" y="35049"/>
                </a:lnTo>
                <a:lnTo>
                  <a:pt x="24809" y="34256"/>
                </a:lnTo>
                <a:lnTo>
                  <a:pt x="24626" y="33464"/>
                </a:lnTo>
                <a:lnTo>
                  <a:pt x="24138" y="31940"/>
                </a:lnTo>
                <a:lnTo>
                  <a:pt x="23895" y="31209"/>
                </a:lnTo>
                <a:lnTo>
                  <a:pt x="23529" y="30477"/>
                </a:lnTo>
                <a:lnTo>
                  <a:pt x="23224" y="29746"/>
                </a:lnTo>
                <a:lnTo>
                  <a:pt x="22919" y="29014"/>
                </a:lnTo>
                <a:lnTo>
                  <a:pt x="22676" y="28222"/>
                </a:lnTo>
                <a:lnTo>
                  <a:pt x="22493" y="27430"/>
                </a:lnTo>
                <a:lnTo>
                  <a:pt x="22432" y="26576"/>
                </a:lnTo>
                <a:lnTo>
                  <a:pt x="22432" y="25784"/>
                </a:lnTo>
                <a:lnTo>
                  <a:pt x="22554" y="25174"/>
                </a:lnTo>
                <a:lnTo>
                  <a:pt x="22737" y="24565"/>
                </a:lnTo>
                <a:lnTo>
                  <a:pt x="23102" y="22980"/>
                </a:lnTo>
                <a:lnTo>
                  <a:pt x="23529" y="24138"/>
                </a:lnTo>
                <a:lnTo>
                  <a:pt x="23956" y="25296"/>
                </a:lnTo>
                <a:lnTo>
                  <a:pt x="24199" y="25967"/>
                </a:lnTo>
                <a:lnTo>
                  <a:pt x="24565" y="26576"/>
                </a:lnTo>
                <a:lnTo>
                  <a:pt x="24870" y="27125"/>
                </a:lnTo>
                <a:lnTo>
                  <a:pt x="25114" y="27734"/>
                </a:lnTo>
                <a:lnTo>
                  <a:pt x="25418" y="29075"/>
                </a:lnTo>
                <a:lnTo>
                  <a:pt x="25662" y="29685"/>
                </a:lnTo>
                <a:lnTo>
                  <a:pt x="25906" y="30355"/>
                </a:lnTo>
                <a:lnTo>
                  <a:pt x="26638" y="31635"/>
                </a:lnTo>
                <a:lnTo>
                  <a:pt x="27369" y="32855"/>
                </a:lnTo>
                <a:lnTo>
                  <a:pt x="28832" y="35171"/>
                </a:lnTo>
                <a:lnTo>
                  <a:pt x="29441" y="36085"/>
                </a:lnTo>
                <a:lnTo>
                  <a:pt x="29502" y="36207"/>
                </a:lnTo>
                <a:lnTo>
                  <a:pt x="29563" y="36329"/>
                </a:lnTo>
                <a:lnTo>
                  <a:pt x="29502" y="36390"/>
                </a:lnTo>
                <a:lnTo>
                  <a:pt x="29502" y="36755"/>
                </a:lnTo>
                <a:lnTo>
                  <a:pt x="29502" y="37121"/>
                </a:lnTo>
                <a:lnTo>
                  <a:pt x="29563" y="37487"/>
                </a:lnTo>
                <a:lnTo>
                  <a:pt x="29868" y="38157"/>
                </a:lnTo>
                <a:lnTo>
                  <a:pt x="30539" y="39498"/>
                </a:lnTo>
                <a:lnTo>
                  <a:pt x="30660" y="39803"/>
                </a:lnTo>
                <a:lnTo>
                  <a:pt x="30721" y="40108"/>
                </a:lnTo>
                <a:lnTo>
                  <a:pt x="30904" y="40717"/>
                </a:lnTo>
                <a:lnTo>
                  <a:pt x="31026" y="41205"/>
                </a:lnTo>
                <a:lnTo>
                  <a:pt x="31148" y="41449"/>
                </a:lnTo>
                <a:lnTo>
                  <a:pt x="31270" y="41632"/>
                </a:lnTo>
                <a:lnTo>
                  <a:pt x="31453" y="41754"/>
                </a:lnTo>
                <a:lnTo>
                  <a:pt x="31636" y="41815"/>
                </a:lnTo>
                <a:lnTo>
                  <a:pt x="31758" y="41693"/>
                </a:lnTo>
                <a:lnTo>
                  <a:pt x="31819" y="41449"/>
                </a:lnTo>
                <a:lnTo>
                  <a:pt x="31819" y="41144"/>
                </a:lnTo>
                <a:lnTo>
                  <a:pt x="31758" y="40778"/>
                </a:lnTo>
                <a:lnTo>
                  <a:pt x="31575" y="40108"/>
                </a:lnTo>
                <a:lnTo>
                  <a:pt x="31940" y="40900"/>
                </a:lnTo>
                <a:lnTo>
                  <a:pt x="32245" y="41632"/>
                </a:lnTo>
                <a:lnTo>
                  <a:pt x="32367" y="41997"/>
                </a:lnTo>
                <a:lnTo>
                  <a:pt x="32611" y="42241"/>
                </a:lnTo>
                <a:lnTo>
                  <a:pt x="32733" y="42363"/>
                </a:lnTo>
                <a:lnTo>
                  <a:pt x="33038" y="42363"/>
                </a:lnTo>
                <a:lnTo>
                  <a:pt x="33160" y="42241"/>
                </a:lnTo>
                <a:lnTo>
                  <a:pt x="33221" y="42058"/>
                </a:lnTo>
                <a:lnTo>
                  <a:pt x="33160" y="41876"/>
                </a:lnTo>
                <a:lnTo>
                  <a:pt x="33099" y="41571"/>
                </a:lnTo>
                <a:lnTo>
                  <a:pt x="32794" y="40778"/>
                </a:lnTo>
                <a:lnTo>
                  <a:pt x="32550" y="40230"/>
                </a:lnTo>
                <a:lnTo>
                  <a:pt x="32489" y="39925"/>
                </a:lnTo>
                <a:lnTo>
                  <a:pt x="32428" y="39620"/>
                </a:lnTo>
                <a:lnTo>
                  <a:pt x="32611" y="39925"/>
                </a:lnTo>
                <a:lnTo>
                  <a:pt x="32794" y="40230"/>
                </a:lnTo>
                <a:lnTo>
                  <a:pt x="33038" y="40900"/>
                </a:lnTo>
                <a:lnTo>
                  <a:pt x="33342" y="41632"/>
                </a:lnTo>
                <a:lnTo>
                  <a:pt x="33586" y="41936"/>
                </a:lnTo>
                <a:lnTo>
                  <a:pt x="33708" y="42119"/>
                </a:lnTo>
                <a:lnTo>
                  <a:pt x="33830" y="42180"/>
                </a:lnTo>
                <a:lnTo>
                  <a:pt x="34013" y="42241"/>
                </a:lnTo>
                <a:lnTo>
                  <a:pt x="34135" y="42180"/>
                </a:lnTo>
                <a:lnTo>
                  <a:pt x="34257" y="42119"/>
                </a:lnTo>
                <a:lnTo>
                  <a:pt x="34318" y="41936"/>
                </a:lnTo>
                <a:lnTo>
                  <a:pt x="34318" y="41754"/>
                </a:lnTo>
                <a:lnTo>
                  <a:pt x="34257" y="41510"/>
                </a:lnTo>
                <a:lnTo>
                  <a:pt x="34074" y="41083"/>
                </a:lnTo>
                <a:lnTo>
                  <a:pt x="33342" y="39620"/>
                </a:lnTo>
                <a:lnTo>
                  <a:pt x="34257" y="40839"/>
                </a:lnTo>
                <a:lnTo>
                  <a:pt x="34501" y="41144"/>
                </a:lnTo>
                <a:lnTo>
                  <a:pt x="34683" y="41266"/>
                </a:lnTo>
                <a:lnTo>
                  <a:pt x="34866" y="41266"/>
                </a:lnTo>
                <a:lnTo>
                  <a:pt x="34927" y="41205"/>
                </a:lnTo>
                <a:lnTo>
                  <a:pt x="34988" y="41144"/>
                </a:lnTo>
                <a:lnTo>
                  <a:pt x="35049" y="40961"/>
                </a:lnTo>
                <a:lnTo>
                  <a:pt x="34988" y="40778"/>
                </a:lnTo>
                <a:lnTo>
                  <a:pt x="34927" y="40596"/>
                </a:lnTo>
                <a:lnTo>
                  <a:pt x="34440" y="39803"/>
                </a:lnTo>
                <a:lnTo>
                  <a:pt x="33952" y="39011"/>
                </a:lnTo>
                <a:lnTo>
                  <a:pt x="33525" y="38218"/>
                </a:lnTo>
                <a:lnTo>
                  <a:pt x="33403" y="38036"/>
                </a:lnTo>
                <a:lnTo>
                  <a:pt x="33342" y="37792"/>
                </a:lnTo>
                <a:lnTo>
                  <a:pt x="33464" y="37792"/>
                </a:lnTo>
                <a:lnTo>
                  <a:pt x="33586" y="37914"/>
                </a:lnTo>
                <a:lnTo>
                  <a:pt x="33830" y="38218"/>
                </a:lnTo>
                <a:lnTo>
                  <a:pt x="34013" y="38340"/>
                </a:lnTo>
                <a:lnTo>
                  <a:pt x="34257" y="38401"/>
                </a:lnTo>
                <a:lnTo>
                  <a:pt x="34683" y="38523"/>
                </a:lnTo>
                <a:lnTo>
                  <a:pt x="34988" y="38523"/>
                </a:lnTo>
                <a:lnTo>
                  <a:pt x="35171" y="38462"/>
                </a:lnTo>
                <a:lnTo>
                  <a:pt x="35293" y="38340"/>
                </a:lnTo>
                <a:lnTo>
                  <a:pt x="35354" y="38157"/>
                </a:lnTo>
                <a:lnTo>
                  <a:pt x="35293" y="38036"/>
                </a:lnTo>
                <a:lnTo>
                  <a:pt x="35171" y="37853"/>
                </a:lnTo>
                <a:lnTo>
                  <a:pt x="35049" y="37731"/>
                </a:lnTo>
                <a:lnTo>
                  <a:pt x="34744" y="37548"/>
                </a:lnTo>
                <a:lnTo>
                  <a:pt x="34501" y="37365"/>
                </a:lnTo>
                <a:lnTo>
                  <a:pt x="34013" y="36877"/>
                </a:lnTo>
                <a:lnTo>
                  <a:pt x="33586" y="36390"/>
                </a:lnTo>
                <a:lnTo>
                  <a:pt x="33099" y="35902"/>
                </a:lnTo>
                <a:lnTo>
                  <a:pt x="32489" y="35415"/>
                </a:lnTo>
                <a:lnTo>
                  <a:pt x="32184" y="35293"/>
                </a:lnTo>
                <a:lnTo>
                  <a:pt x="31880" y="35110"/>
                </a:lnTo>
                <a:lnTo>
                  <a:pt x="31392" y="35110"/>
                </a:lnTo>
                <a:lnTo>
                  <a:pt x="31270" y="34988"/>
                </a:lnTo>
                <a:lnTo>
                  <a:pt x="31148" y="34805"/>
                </a:lnTo>
                <a:lnTo>
                  <a:pt x="31026" y="34439"/>
                </a:lnTo>
                <a:lnTo>
                  <a:pt x="30721" y="33647"/>
                </a:lnTo>
                <a:lnTo>
                  <a:pt x="30478" y="32794"/>
                </a:lnTo>
                <a:lnTo>
                  <a:pt x="30112" y="31026"/>
                </a:lnTo>
                <a:lnTo>
                  <a:pt x="29868" y="29990"/>
                </a:lnTo>
                <a:lnTo>
                  <a:pt x="29563" y="28954"/>
                </a:lnTo>
                <a:lnTo>
                  <a:pt x="29319" y="28405"/>
                </a:lnTo>
                <a:lnTo>
                  <a:pt x="29137" y="27917"/>
                </a:lnTo>
                <a:lnTo>
                  <a:pt x="28893" y="27430"/>
                </a:lnTo>
                <a:lnTo>
                  <a:pt x="28588" y="27003"/>
                </a:lnTo>
                <a:lnTo>
                  <a:pt x="28161" y="26515"/>
                </a:lnTo>
                <a:lnTo>
                  <a:pt x="27979" y="26272"/>
                </a:lnTo>
                <a:lnTo>
                  <a:pt x="27857" y="25967"/>
                </a:lnTo>
                <a:lnTo>
                  <a:pt x="27674" y="25479"/>
                </a:lnTo>
                <a:lnTo>
                  <a:pt x="27552" y="24931"/>
                </a:lnTo>
                <a:lnTo>
                  <a:pt x="27308" y="23468"/>
                </a:lnTo>
                <a:lnTo>
                  <a:pt x="27003" y="22066"/>
                </a:lnTo>
                <a:lnTo>
                  <a:pt x="26698" y="20664"/>
                </a:lnTo>
                <a:lnTo>
                  <a:pt x="26394" y="19262"/>
                </a:lnTo>
                <a:lnTo>
                  <a:pt x="26333" y="18470"/>
                </a:lnTo>
                <a:lnTo>
                  <a:pt x="26211" y="17616"/>
                </a:lnTo>
                <a:lnTo>
                  <a:pt x="26211" y="17129"/>
                </a:lnTo>
                <a:lnTo>
                  <a:pt x="26211" y="16580"/>
                </a:lnTo>
                <a:lnTo>
                  <a:pt x="26028" y="15849"/>
                </a:lnTo>
                <a:lnTo>
                  <a:pt x="25906" y="15483"/>
                </a:lnTo>
                <a:lnTo>
                  <a:pt x="25723" y="15178"/>
                </a:lnTo>
                <a:lnTo>
                  <a:pt x="25540" y="14812"/>
                </a:lnTo>
                <a:lnTo>
                  <a:pt x="25297" y="14508"/>
                </a:lnTo>
                <a:lnTo>
                  <a:pt x="24748" y="13959"/>
                </a:lnTo>
                <a:lnTo>
                  <a:pt x="24138" y="13471"/>
                </a:lnTo>
                <a:lnTo>
                  <a:pt x="23468" y="13106"/>
                </a:lnTo>
                <a:lnTo>
                  <a:pt x="22737" y="12801"/>
                </a:lnTo>
                <a:lnTo>
                  <a:pt x="22005" y="12557"/>
                </a:lnTo>
                <a:lnTo>
                  <a:pt x="21274" y="12374"/>
                </a:lnTo>
                <a:lnTo>
                  <a:pt x="20847" y="12313"/>
                </a:lnTo>
                <a:lnTo>
                  <a:pt x="20481" y="12191"/>
                </a:lnTo>
                <a:lnTo>
                  <a:pt x="20237" y="12009"/>
                </a:lnTo>
                <a:lnTo>
                  <a:pt x="19994" y="11765"/>
                </a:lnTo>
                <a:lnTo>
                  <a:pt x="19811" y="11521"/>
                </a:lnTo>
                <a:lnTo>
                  <a:pt x="19689" y="11155"/>
                </a:lnTo>
                <a:lnTo>
                  <a:pt x="19689" y="10850"/>
                </a:lnTo>
                <a:lnTo>
                  <a:pt x="19689" y="10485"/>
                </a:lnTo>
                <a:lnTo>
                  <a:pt x="19689" y="10119"/>
                </a:lnTo>
                <a:lnTo>
                  <a:pt x="19750" y="9997"/>
                </a:lnTo>
                <a:lnTo>
                  <a:pt x="19872" y="9875"/>
                </a:lnTo>
                <a:lnTo>
                  <a:pt x="20298" y="9327"/>
                </a:lnTo>
                <a:lnTo>
                  <a:pt x="20664" y="8717"/>
                </a:lnTo>
                <a:lnTo>
                  <a:pt x="20969" y="8047"/>
                </a:lnTo>
                <a:lnTo>
                  <a:pt x="21213" y="7315"/>
                </a:lnTo>
                <a:lnTo>
                  <a:pt x="21396" y="6523"/>
                </a:lnTo>
                <a:lnTo>
                  <a:pt x="21517" y="5730"/>
                </a:lnTo>
                <a:lnTo>
                  <a:pt x="21578" y="4938"/>
                </a:lnTo>
                <a:lnTo>
                  <a:pt x="21517" y="4085"/>
                </a:lnTo>
                <a:lnTo>
                  <a:pt x="21456" y="3292"/>
                </a:lnTo>
                <a:lnTo>
                  <a:pt x="21213" y="2500"/>
                </a:lnTo>
                <a:lnTo>
                  <a:pt x="21030" y="1951"/>
                </a:lnTo>
                <a:lnTo>
                  <a:pt x="20664" y="1403"/>
                </a:lnTo>
                <a:lnTo>
                  <a:pt x="20298" y="976"/>
                </a:lnTo>
                <a:lnTo>
                  <a:pt x="19811" y="610"/>
                </a:lnTo>
                <a:lnTo>
                  <a:pt x="19445" y="428"/>
                </a:lnTo>
                <a:lnTo>
                  <a:pt x="19140" y="245"/>
                </a:lnTo>
                <a:lnTo>
                  <a:pt x="18714" y="123"/>
                </a:lnTo>
                <a:lnTo>
                  <a:pt x="18348" y="62"/>
                </a:lnTo>
                <a:lnTo>
                  <a:pt x="17555" y="1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16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10"/>
          <p:cNvSpPr txBox="1"/>
          <p:nvPr/>
        </p:nvSpPr>
        <p:spPr>
          <a:xfrm>
            <a:off x="606600" y="1054080"/>
            <a:ext cx="8354160" cy="37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Ergonomía[Yong-Ren, 2012]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Goniometría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Electromiografía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Diagnósticos con EEG[Jebelli, 2018]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Estado de ánimo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319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lang="es-CO"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Dispositivos móviles[Z. Zhu</a:t>
            </a:r>
            <a:r>
              <a:rPr lang="es-CO" sz="2400" b="0" i="1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2016</a:t>
            </a:r>
            <a:r>
              <a:rPr lang="es-CO"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20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0"/>
          <p:cNvSpPr/>
          <p:nvPr/>
        </p:nvSpPr>
        <p:spPr>
          <a:xfrm>
            <a:off x="844560" y="408604"/>
            <a:ext cx="7485120" cy="6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Tecnologías de apoyo en la evaluación de FRP</a:t>
            </a:r>
            <a:endParaRPr sz="3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Objetivos </a:t>
            </a:r>
            <a:r>
              <a:rPr lang="es-CO" sz="60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Dauruxü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Objetivo general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8"/>
          <p:cNvSpPr txBox="1"/>
          <p:nvPr/>
        </p:nvSpPr>
        <p:spPr>
          <a:xfrm>
            <a:off x="1225800" y="1457640"/>
            <a:ext cx="6942960" cy="217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O" sz="20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Diseñar un </a:t>
            </a:r>
            <a:r>
              <a:rPr lang="es-CO" sz="2000" b="1" i="1" dirty="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sistema</a:t>
            </a:r>
            <a:r>
              <a:rPr lang="es-CO" sz="20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la </a:t>
            </a:r>
            <a:r>
              <a:rPr lang="es-CO" sz="2000" b="1" i="1" dirty="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detección de estados de ánimo de personas y sus actividades</a:t>
            </a:r>
            <a:r>
              <a:rPr lang="es-CO" sz="20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mediante la captura de video convencional no intrusivo y técnicas de inteligencia artificial, con el fin de </a:t>
            </a:r>
            <a:r>
              <a:rPr lang="es-CO" sz="2000" b="1" i="1" dirty="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brindar indicadores</a:t>
            </a:r>
            <a:r>
              <a:rPr lang="es-CO" sz="20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lang="es-CO" sz="2000" b="1" i="1" dirty="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apoyen la evaluación de factores de riesgo psicosocial ocupacional</a:t>
            </a:r>
            <a:r>
              <a:rPr lang="es-CO" sz="20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(FRPO) en ambientes de oficina.</a:t>
            </a:r>
            <a:endParaRPr sz="2000" i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8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18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9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Objetivos específicos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9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19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19"/>
          <p:cNvSpPr txBox="1"/>
          <p:nvPr/>
        </p:nvSpPr>
        <p:spPr>
          <a:xfrm>
            <a:off x="669600" y="1220400"/>
            <a:ext cx="8253000" cy="367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719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AutoNum type="arabicPeriod"/>
            </a:pPr>
            <a:r>
              <a:rPr lang="es-CO" sz="1800" b="1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Analizar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las </a:t>
            </a:r>
            <a:r>
              <a:rPr lang="es-CO" sz="1800" b="1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técnicas, 	modelos y herramientas orientadas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 reconocimiento de personas, 	expresiones faciales, posturas y acciones para la identificación de comportamiento, estados de ánimo y factores de riesgo psicosocial ocupacional (FRPO).</a:t>
            </a:r>
            <a:endParaRPr sz="18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719" algn="just">
              <a:buClr>
                <a:srgbClr val="0DB7C4"/>
              </a:buClr>
              <a:buSzPts val="1800"/>
              <a:buFont typeface="Arial"/>
              <a:buAutoNum type="arabicPeriod"/>
            </a:pPr>
            <a:r>
              <a:rPr lang="es-CO" sz="1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Diseñar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 sistema </a:t>
            </a:r>
            <a:r>
              <a:rPr lang="es-CO" sz="1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el seguimiento continuo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estados de ánimo de personas y actividades dentro de un contexto laboral, para la</a:t>
            </a:r>
            <a:r>
              <a:rPr lang="es-CO" sz="1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obtención de indicadores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relacionados con, </a:t>
            </a:r>
            <a:r>
              <a:rPr lang="es-CO" sz="1800" b="1" dirty="0">
                <a:solidFill>
                  <a:srgbClr val="0070C0"/>
                </a:solidFill>
                <a:latin typeface="Source Sans Pro"/>
                <a:ea typeface="Source Sans Pro"/>
                <a:sym typeface="Source Sans Pro"/>
              </a:rPr>
              <a:t>estados de ánimo 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s-CO" sz="1800" b="1" dirty="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factores de riesgo psicosocial ocupacional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(FRPO) en ambientes de oficina.</a:t>
            </a:r>
            <a:r>
              <a:rPr lang="es-CO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457200" marR="0" lvl="0" indent="-342719" algn="just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800"/>
              <a:buAutoNum type="arabicPeriod"/>
            </a:pPr>
            <a:r>
              <a:rPr lang="es-CO" sz="1800" b="1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Evaluar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lang="es-CO" sz="1800" b="1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precisión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</a:t>
            </a:r>
            <a:r>
              <a:rPr lang="es-CO" sz="1800" b="1" dirty="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utilidad</a:t>
            </a:r>
            <a:r>
              <a:rPr lang="es-CO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potencial del sistema propuesto, mediante su implementación parcial y puesta en operación controlada.</a:t>
            </a:r>
            <a:endParaRPr sz="18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"/>
          <p:cNvGrpSpPr/>
          <p:nvPr/>
        </p:nvGrpSpPr>
        <p:grpSpPr>
          <a:xfrm>
            <a:off x="4253760" y="1308960"/>
            <a:ext cx="4575240" cy="402840"/>
            <a:chOff x="4253760" y="1308960"/>
            <a:chExt cx="4575240" cy="402840"/>
          </a:xfrm>
        </p:grpSpPr>
        <p:cxnSp>
          <p:nvCxnSpPr>
            <p:cNvPr id="412" name="Google Shape;412;p2"/>
            <p:cNvCxnSpPr/>
            <p:nvPr/>
          </p:nvCxnSpPr>
          <p:spPr>
            <a:xfrm flipH="1">
              <a:off x="4253760" y="1510200"/>
              <a:ext cx="444240" cy="36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3" name="Google Shape;413;p2"/>
            <p:cNvSpPr/>
            <p:nvPr/>
          </p:nvSpPr>
          <p:spPr>
            <a:xfrm flipH="1">
              <a:off x="4697280" y="1308960"/>
              <a:ext cx="4131720" cy="40284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Contexto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</a:t>
            </a:fld>
            <a:endParaRPr sz="2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600" y="1140120"/>
            <a:ext cx="3369600" cy="40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"/>
          <p:cNvSpPr txBox="1"/>
          <p:nvPr/>
        </p:nvSpPr>
        <p:spPr>
          <a:xfrm>
            <a:off x="844560" y="5760"/>
            <a:ext cx="286920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Tabla de Contenido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2"/>
          <p:cNvCxnSpPr/>
          <p:nvPr/>
        </p:nvCxnSpPr>
        <p:spPr>
          <a:xfrm rot="10800000">
            <a:off x="4257720" y="1500120"/>
            <a:ext cx="7560" cy="3150720"/>
          </a:xfrm>
          <a:prstGeom prst="straightConnector1">
            <a:avLst/>
          </a:prstGeom>
          <a:noFill/>
          <a:ln w="9525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8" name="Google Shape;418;p2"/>
          <p:cNvSpPr/>
          <p:nvPr/>
        </p:nvSpPr>
        <p:spPr>
          <a:xfrm rot="10800000">
            <a:off x="4155542" y="1415252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"/>
          <p:cNvGrpSpPr/>
          <p:nvPr/>
        </p:nvGrpSpPr>
        <p:grpSpPr>
          <a:xfrm>
            <a:off x="4276440" y="1799280"/>
            <a:ext cx="4551840" cy="402840"/>
            <a:chOff x="4276440" y="1799280"/>
            <a:chExt cx="4551840" cy="402840"/>
          </a:xfrm>
        </p:grpSpPr>
        <p:cxnSp>
          <p:nvCxnSpPr>
            <p:cNvPr id="420" name="Google Shape;420;p2"/>
            <p:cNvCxnSpPr/>
            <p:nvPr/>
          </p:nvCxnSpPr>
          <p:spPr>
            <a:xfrm flipH="1">
              <a:off x="4276440" y="2000520"/>
              <a:ext cx="442080" cy="36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1" name="Google Shape;421;p2"/>
            <p:cNvSpPr/>
            <p:nvPr/>
          </p:nvSpPr>
          <p:spPr>
            <a:xfrm flipH="1">
              <a:off x="4718160" y="1799280"/>
              <a:ext cx="4110120" cy="40284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Instrumentos de evaluación de FRP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2"/>
          <p:cNvSpPr/>
          <p:nvPr/>
        </p:nvSpPr>
        <p:spPr>
          <a:xfrm rot="10800000">
            <a:off x="4155542" y="2405633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4286520" y="2299320"/>
            <a:ext cx="4551840" cy="402840"/>
            <a:chOff x="4286520" y="2299320"/>
            <a:chExt cx="4551840" cy="402840"/>
          </a:xfrm>
        </p:grpSpPr>
        <p:cxnSp>
          <p:nvCxnSpPr>
            <p:cNvPr id="424" name="Google Shape;424;p2"/>
            <p:cNvCxnSpPr/>
            <p:nvPr/>
          </p:nvCxnSpPr>
          <p:spPr>
            <a:xfrm flipH="1">
              <a:off x="4286520" y="2500920"/>
              <a:ext cx="442080" cy="36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5" name="Google Shape;425;p2"/>
            <p:cNvSpPr/>
            <p:nvPr/>
          </p:nvSpPr>
          <p:spPr>
            <a:xfrm flipH="1">
              <a:off x="4728240" y="2299320"/>
              <a:ext cx="4110120" cy="40284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Problemática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2"/>
          <p:cNvSpPr/>
          <p:nvPr/>
        </p:nvSpPr>
        <p:spPr>
          <a:xfrm rot="10800000">
            <a:off x="4151222" y="2922226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"/>
          <p:cNvGrpSpPr/>
          <p:nvPr/>
        </p:nvGrpSpPr>
        <p:grpSpPr>
          <a:xfrm>
            <a:off x="4276440" y="2809440"/>
            <a:ext cx="4551840" cy="402840"/>
            <a:chOff x="4276440" y="2809440"/>
            <a:chExt cx="4551840" cy="402840"/>
          </a:xfrm>
        </p:grpSpPr>
        <p:cxnSp>
          <p:nvCxnSpPr>
            <p:cNvPr id="428" name="Google Shape;428;p2"/>
            <p:cNvCxnSpPr/>
            <p:nvPr/>
          </p:nvCxnSpPr>
          <p:spPr>
            <a:xfrm flipH="1">
              <a:off x="4276440" y="3011040"/>
              <a:ext cx="442080" cy="36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29" name="Google Shape;429;p2"/>
            <p:cNvSpPr/>
            <p:nvPr/>
          </p:nvSpPr>
          <p:spPr>
            <a:xfrm flipH="1">
              <a:off x="4718160" y="2809440"/>
              <a:ext cx="4110120" cy="40284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Objetivos Dauruxü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2"/>
          <p:cNvSpPr/>
          <p:nvPr/>
        </p:nvSpPr>
        <p:spPr>
          <a:xfrm rot="10800000">
            <a:off x="4157342" y="3427659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" name="Google Shape;431;p2"/>
          <p:cNvGrpSpPr/>
          <p:nvPr/>
        </p:nvGrpSpPr>
        <p:grpSpPr>
          <a:xfrm>
            <a:off x="4286520" y="3319560"/>
            <a:ext cx="4551840" cy="402840"/>
            <a:chOff x="4286520" y="3319560"/>
            <a:chExt cx="4551840" cy="402840"/>
          </a:xfrm>
        </p:grpSpPr>
        <p:cxnSp>
          <p:nvCxnSpPr>
            <p:cNvPr id="432" name="Google Shape;432;p2"/>
            <p:cNvCxnSpPr/>
            <p:nvPr/>
          </p:nvCxnSpPr>
          <p:spPr>
            <a:xfrm flipH="1">
              <a:off x="4286520" y="3521160"/>
              <a:ext cx="442080" cy="36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3" name="Google Shape;433;p2"/>
            <p:cNvSpPr/>
            <p:nvPr/>
          </p:nvSpPr>
          <p:spPr>
            <a:xfrm flipH="1">
              <a:off x="4728240" y="3319560"/>
              <a:ext cx="4110120" cy="40284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Metodología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"/>
          <p:cNvSpPr/>
          <p:nvPr/>
        </p:nvSpPr>
        <p:spPr>
          <a:xfrm rot="10800000">
            <a:off x="4158769" y="1896939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"/>
          <p:cNvSpPr/>
          <p:nvPr/>
        </p:nvSpPr>
        <p:spPr>
          <a:xfrm rot="10800000">
            <a:off x="4157342" y="3937320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2"/>
          <p:cNvGrpSpPr/>
          <p:nvPr/>
        </p:nvGrpSpPr>
        <p:grpSpPr>
          <a:xfrm>
            <a:off x="4286400" y="3829221"/>
            <a:ext cx="4551960" cy="402900"/>
            <a:chOff x="4286400" y="3319560"/>
            <a:chExt cx="4551960" cy="402900"/>
          </a:xfrm>
        </p:grpSpPr>
        <p:cxnSp>
          <p:nvCxnSpPr>
            <p:cNvPr id="437" name="Google Shape;437;p2"/>
            <p:cNvCxnSpPr/>
            <p:nvPr/>
          </p:nvCxnSpPr>
          <p:spPr>
            <a:xfrm flipH="1">
              <a:off x="4286400" y="3521160"/>
              <a:ext cx="442200" cy="300"/>
            </a:xfrm>
            <a:prstGeom prst="straightConnector1">
              <a:avLst/>
            </a:prstGeom>
            <a:noFill/>
            <a:ln w="9525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8" name="Google Shape;438;p2"/>
            <p:cNvSpPr/>
            <p:nvPr/>
          </p:nvSpPr>
          <p:spPr>
            <a:xfrm flipH="1">
              <a:off x="4728360" y="3319560"/>
              <a:ext cx="4110000" cy="402900"/>
            </a:xfrm>
            <a:prstGeom prst="roundRect">
              <a:avLst>
                <a:gd name="adj" fmla="val 50000"/>
              </a:avLst>
            </a:prstGeom>
            <a:noFill/>
            <a:ln w="38150" cap="flat" cmpd="sng">
              <a:solidFill>
                <a:srgbClr val="0DB7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Colaboración y asesoría</a:t>
              </a:r>
              <a:endParaRPr sz="18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"/>
          <p:cNvSpPr txBox="1"/>
          <p:nvPr/>
        </p:nvSpPr>
        <p:spPr>
          <a:xfrm>
            <a:off x="685800" y="774236"/>
            <a:ext cx="5674320" cy="291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CO" sz="3200" dirty="0">
                <a:solidFill>
                  <a:srgbClr val="FFFFFF"/>
                </a:solidFill>
                <a:latin typeface="Dosis"/>
                <a:sym typeface="Dosis"/>
              </a:rPr>
              <a:t>BATERÍA DE INSTRUMENTOS PARA LA EVALUACIÓN DE FACTORES DE RIESGO PSICOSOCIAL</a:t>
            </a:r>
          </a:p>
        </p:txBody>
      </p:sp>
    </p:spTree>
    <p:extLst>
      <p:ext uri="{BB962C8B-B14F-4D97-AF65-F5344CB8AC3E}">
        <p14:creationId xmlns:p14="http://schemas.microsoft.com/office/powerpoint/2010/main" val="74500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6b8839a98_0_72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21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g76b8839a98_0_72"/>
          <p:cNvSpPr/>
          <p:nvPr/>
        </p:nvSpPr>
        <p:spPr>
          <a:xfrm>
            <a:off x="808799" y="1361900"/>
            <a:ext cx="2426769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Dominios y dimensiones intralaborales</a:t>
            </a:r>
            <a:endParaRPr sz="3200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aphicFrame>
        <p:nvGraphicFramePr>
          <p:cNvPr id="817" name="Google Shape;817;g76b8839a98_0_72"/>
          <p:cNvGraphicFramePr/>
          <p:nvPr>
            <p:extLst>
              <p:ext uri="{D42A27DB-BD31-4B8C-83A1-F6EECF244321}">
                <p14:modId xmlns:p14="http://schemas.microsoft.com/office/powerpoint/2010/main" val="4101280622"/>
              </p:ext>
            </p:extLst>
          </p:nvPr>
        </p:nvGraphicFramePr>
        <p:xfrm>
          <a:off x="3235569" y="242975"/>
          <a:ext cx="5685594" cy="4602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3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5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CONSTRUCTO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DOMINIOS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DIMENSIONES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CONDICIONES INTRALABORALES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vert="vert27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DEL TRABAJO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cuantitativas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 carga mental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emocionales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Exigencias de responsabilidad del cargo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ambientales y de esfuerzo físico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 la jornada de trabajo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Consistencia del rol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Influencia del ambiente laboral sobre el extralaboral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8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CONTROL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Control y autonomía sobre el trabajo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Oportunidades de desarrollo y uso de habilidades y destrezas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Participación y manejo del cambio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Claridad de rol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Capacitación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1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LIDERAZGO Y RELACIONES SOCIALES EN EL TRABAJO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Características del liderazgo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Relaciones sociales en el trabajo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Retroalimentación del desempeño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chemeClr val="tx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Relación con los colaboradores (subordinados)</a:t>
                      </a:r>
                      <a:endParaRPr sz="1100" b="0" i="0" u="none" strike="noStrike" cap="none" dirty="0">
                        <a:solidFill>
                          <a:schemeClr val="tx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RECOMPENSA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Reconocimiento y compensación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Recompensas derivadas de la pertenencia a la organización...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4093D03D-81C9-4C6F-87BE-2CB61795BFB3}"/>
              </a:ext>
            </a:extLst>
          </p:cNvPr>
          <p:cNvSpPr/>
          <p:nvPr/>
        </p:nvSpPr>
        <p:spPr>
          <a:xfrm>
            <a:off x="4114588" y="4950411"/>
            <a:ext cx="51182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3200"/>
            </a:pPr>
            <a:r>
              <a:rPr lang="es-ES" sz="800" dirty="0">
                <a:solidFill>
                  <a:srgbClr val="415665"/>
                </a:solidFill>
                <a:latin typeface="Source Sans Pro"/>
                <a:ea typeface="Source Sans Pro"/>
                <a:sym typeface="Dosis"/>
              </a:rPr>
              <a:t>MINPRO, PUJ. BATERÍA DE INSTRUMENTOS PARA LA EVALUACIÓN DE FACTORES DE RIESGO PSICOSOCIAL. 2010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76b8839a98_0_72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22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6" name="Google Shape;816;g76b8839a98_0_72"/>
          <p:cNvSpPr/>
          <p:nvPr/>
        </p:nvSpPr>
        <p:spPr>
          <a:xfrm>
            <a:off x="808799" y="1361900"/>
            <a:ext cx="2426769" cy="17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Dominios y dimensiones intralaborales</a:t>
            </a:r>
            <a:endParaRPr sz="3200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aphicFrame>
        <p:nvGraphicFramePr>
          <p:cNvPr id="817" name="Google Shape;817;g76b8839a98_0_72"/>
          <p:cNvGraphicFramePr/>
          <p:nvPr>
            <p:extLst>
              <p:ext uri="{D42A27DB-BD31-4B8C-83A1-F6EECF244321}">
                <p14:modId xmlns:p14="http://schemas.microsoft.com/office/powerpoint/2010/main" val="1291644383"/>
              </p:ext>
            </p:extLst>
          </p:nvPr>
        </p:nvGraphicFramePr>
        <p:xfrm>
          <a:off x="3235569" y="242975"/>
          <a:ext cx="5685594" cy="4602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3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CONSTRUCTO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DOMINIOS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DIMENSIONES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277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CONDICIONES INTRALABORALES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vert="vert27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DEL TRABAJO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cuantitativas</a:t>
                      </a:r>
                      <a:endParaRPr sz="1100" b="1" dirty="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 carga mental</a:t>
                      </a:r>
                      <a:endParaRPr sz="1100" b="1" dirty="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emocionales</a:t>
                      </a:r>
                      <a:endParaRPr sz="1100" b="1" dirty="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Exigencias de responsabilidad del cargo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0" i="0" u="none" strike="noStrike" cap="none" dirty="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ambientales y de esfuerzo físico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Demandas de la jornada de trabajo</a:t>
                      </a:r>
                      <a:endParaRPr sz="1100" b="1" dirty="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Consistencia del rol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Influencia del ambiente laboral sobre el extralaboral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882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CONTROL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Control y autonomía sobre el trabajo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Oportunidades de desarrollo y uso de habilidades y destrezas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Participación y manejo del cambio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Claridad de rol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Capacitación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41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LIDERAZGO Y RELACIONES SOCIALES EN EL TRABAJO</a:t>
                      </a:r>
                      <a:endParaRPr sz="11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Características del liderazgo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Relaciones sociales en el trabajo</a:t>
                      </a:r>
                      <a:endParaRPr sz="1100" b="1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Retroalimentación del desempeño</a:t>
                      </a:r>
                      <a:endParaRPr sz="11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Relación con los colaboradores (subordinados)</a:t>
                      </a:r>
                      <a:endParaRPr sz="1100" b="1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5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RECOMPENSA</a:t>
                      </a:r>
                      <a:endParaRPr sz="1100" b="1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Reconocimiento y compensación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Recompensas derivadas de la pertenencia a la organización...</a:t>
                      </a:r>
                      <a:endParaRPr sz="11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4093D03D-81C9-4C6F-87BE-2CB61795BFB3}"/>
              </a:ext>
            </a:extLst>
          </p:cNvPr>
          <p:cNvSpPr/>
          <p:nvPr/>
        </p:nvSpPr>
        <p:spPr>
          <a:xfrm>
            <a:off x="4114588" y="4950411"/>
            <a:ext cx="51182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3200"/>
            </a:pPr>
            <a:r>
              <a:rPr lang="es-ES" sz="800" dirty="0">
                <a:solidFill>
                  <a:srgbClr val="415665"/>
                </a:solidFill>
                <a:latin typeface="Source Sans Pro"/>
                <a:ea typeface="Source Sans Pro"/>
                <a:sym typeface="Dosis"/>
              </a:rPr>
              <a:t>MINPRO, PUJ. BATERÍA DE INSTRUMENTOS PARA LA EVALUACIÓN DE FACTORES DE RIESGO PSICOSOCIAL. 2010</a:t>
            </a:r>
          </a:p>
        </p:txBody>
      </p:sp>
    </p:spTree>
    <p:extLst>
      <p:ext uri="{BB962C8B-B14F-4D97-AF65-F5344CB8AC3E}">
        <p14:creationId xmlns:p14="http://schemas.microsoft.com/office/powerpoint/2010/main" val="894167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6b8839a98_0_7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23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g76b8839a98_0_78"/>
          <p:cNvSpPr/>
          <p:nvPr/>
        </p:nvSpPr>
        <p:spPr>
          <a:xfrm>
            <a:off x="793925" y="201859"/>
            <a:ext cx="5086268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Dimensiones relacionadas</a:t>
            </a:r>
            <a:endParaRPr sz="3200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aphicFrame>
        <p:nvGraphicFramePr>
          <p:cNvPr id="824" name="Google Shape;824;g76b8839a98_0_78"/>
          <p:cNvGraphicFramePr/>
          <p:nvPr>
            <p:extLst>
              <p:ext uri="{D42A27DB-BD31-4B8C-83A1-F6EECF244321}">
                <p14:modId xmlns:p14="http://schemas.microsoft.com/office/powerpoint/2010/main" val="330805412"/>
              </p:ext>
            </p:extLst>
          </p:nvPr>
        </p:nvGraphicFramePr>
        <p:xfrm>
          <a:off x="941098" y="1301518"/>
          <a:ext cx="7989320" cy="3306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0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4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4661">
                  <a:extLst>
                    <a:ext uri="{9D8B030D-6E8A-4147-A177-3AD203B41FA5}">
                      <a16:colId xmlns:a16="http://schemas.microsoft.com/office/drawing/2014/main" val="809339742"/>
                    </a:ext>
                  </a:extLst>
                </a:gridCol>
              </a:tblGrid>
              <a:tr h="312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DIMENSIÓN</a:t>
                      </a:r>
                      <a:endParaRPr sz="11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DEFINICIÓN</a:t>
                      </a:r>
                      <a:endParaRPr sz="1100" b="1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1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INDICADORES DE RIESGO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sz="11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EJEMPLO</a:t>
                      </a:r>
                      <a:r>
                        <a:rPr lang="es-CO" sz="1100" b="1" baseline="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 DE FUNCIONALIDAD</a:t>
                      </a:r>
                      <a:endParaRPr lang="es-CO" sz="1100" b="1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CO" sz="1100" b="1" dirty="0">
                          <a:solidFill>
                            <a:srgbClr val="0000FF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Demandas de la jornada de trabajo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Las demandas de la jornada de trabajo son las exigencias del tiempo laboral que se hacen</a:t>
                      </a:r>
                    </a:p>
                    <a:p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al individuo en términos de la duración y el horario de la jornada, así como de los periodos destinados a pausas y descansos periódicos.</a:t>
                      </a:r>
                      <a:endParaRPr lang="es-CO" sz="1000" b="0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Turnos nocturnos, con jornadas prolongadas o sin pausas.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ES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Se trabaja durante los días previstos para el descanso.</a:t>
                      </a:r>
                      <a:endParaRPr lang="es-ES" sz="1000" b="0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ES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Source Sans Pro"/>
                        </a:rPr>
                        <a:t>El</a:t>
                      </a:r>
                      <a:r>
                        <a:rPr lang="es-ES" sz="1000" b="0" i="0" u="none" strike="noStrike" cap="none" baseline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Source Sans Pro"/>
                        </a:rPr>
                        <a:t> sistema podría detectar y cuantificar las ocasiones en que se presenta este escenario.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ES" sz="1000" b="0" i="0" u="none" strike="noStrike" cap="none" baseline="0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Source Sans Pro"/>
                        </a:rPr>
                        <a:t>Envía novedades al personal pertinente para que pueda evaluar el caso.</a:t>
                      </a:r>
                      <a:endParaRPr lang="es-ES" sz="1000" b="0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/>
                        <a:sym typeface="Source Sans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rgbClr val="0000FF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Source Sans Pro"/>
                          <a:sym typeface="Source Sans Pro"/>
                        </a:rPr>
                        <a:t>Relaciones sociales en el trabajo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r>
                        <a:rPr lang="es-ES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Son las interacciones que se establecen con</a:t>
                      </a:r>
                    </a:p>
                    <a:p>
                      <a:r>
                        <a:rPr lang="es-ES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otras personas en el trabajo, particularmente</a:t>
                      </a:r>
                    </a:p>
                    <a:p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en lo referente a: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contacto con otros individuos.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calidad de las interacciones.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Cohesión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Pocas posibilidades de contacto con otras personas.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Trato irrespetuoso, agresivo 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de desconfianza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Posibilidad limitada o nula de recibir apoyo social.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s-CO" sz="1000" b="0" i="0" u="none" strike="noStrike" cap="none" dirty="0">
                          <a:solidFill>
                            <a:schemeClr val="tx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Arial"/>
                          <a:sym typeface="Arial"/>
                        </a:rPr>
                        <a:t>El grado de cohesión e integración del grupo es escaso o inexistente.</a:t>
                      </a:r>
                      <a:endParaRPr lang="es-CO" sz="1000" b="0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tc vMerge="1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s-CO" sz="1000" b="0" i="0" u="none" strike="noStrike" cap="none" dirty="0">
                        <a:solidFill>
                          <a:schemeClr val="tx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Arial"/>
                        <a:sym typeface="Source Sans Pr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1A3FAA4F-6982-4D0E-B980-38B764485FC4}"/>
              </a:ext>
            </a:extLst>
          </p:cNvPr>
          <p:cNvSpPr/>
          <p:nvPr/>
        </p:nvSpPr>
        <p:spPr>
          <a:xfrm>
            <a:off x="1604994" y="4695371"/>
            <a:ext cx="51182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3200"/>
            </a:pPr>
            <a:r>
              <a:rPr lang="es-ES" sz="800" dirty="0">
                <a:solidFill>
                  <a:srgbClr val="415665"/>
                </a:solidFill>
                <a:latin typeface="Source Sans Pro"/>
                <a:ea typeface="Source Sans Pro"/>
                <a:sym typeface="Dosis"/>
              </a:rPr>
              <a:t>MINPRO, PUJ. BATERÍA DE INSTRUMENTOS PARA LA EVALUACIÓN DE FACTORES DE RIESGO PSICOSOCIAL. 2010</a:t>
            </a:r>
          </a:p>
        </p:txBody>
      </p:sp>
    </p:spTree>
    <p:extLst>
      <p:ext uri="{BB962C8B-B14F-4D97-AF65-F5344CB8AC3E}">
        <p14:creationId xmlns:p14="http://schemas.microsoft.com/office/powerpoint/2010/main" val="418122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6b8839a98_0_7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24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3" name="Google Shape;823;g76b8839a98_0_78"/>
          <p:cNvSpPr/>
          <p:nvPr/>
        </p:nvSpPr>
        <p:spPr>
          <a:xfrm>
            <a:off x="793925" y="201859"/>
            <a:ext cx="5086268" cy="735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Ejemplo de funcionalidad</a:t>
            </a:r>
            <a:endParaRPr sz="3200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6014F5-A311-41BF-AA5B-B8EC1E6A4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37398" y="2296165"/>
            <a:ext cx="802914" cy="77285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61B7590-D3BC-4368-9ACA-49A0E87733D0}"/>
              </a:ext>
            </a:extLst>
          </p:cNvPr>
          <p:cNvSpPr/>
          <p:nvPr/>
        </p:nvSpPr>
        <p:spPr>
          <a:xfrm>
            <a:off x="3977153" y="2292903"/>
            <a:ext cx="1854069" cy="967796"/>
          </a:xfrm>
          <a:prstGeom prst="rect">
            <a:avLst/>
          </a:prstGeom>
          <a:solidFill>
            <a:srgbClr val="0DB7C4"/>
          </a:solidFill>
          <a:ln>
            <a:solidFill>
              <a:srgbClr val="0DB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dirty="0"/>
              <a:t>Sistema</a:t>
            </a:r>
          </a:p>
          <a:p>
            <a:pPr algn="ctr"/>
            <a:r>
              <a:rPr lang="es-CO" sz="2400" dirty="0" err="1"/>
              <a:t>Dauruxü</a:t>
            </a:r>
            <a:endParaRPr lang="es-CO" sz="2400" dirty="0"/>
          </a:p>
        </p:txBody>
      </p:sp>
      <p:pic>
        <p:nvPicPr>
          <p:cNvPr id="15" name="Imagen 14" descr="Imagen que contiene cuarto&#10;&#10;Descripción generada automáticamente">
            <a:extLst>
              <a:ext uri="{FF2B5EF4-FFF2-40B4-BE49-F238E27FC236}">
                <a16:creationId xmlns:a16="http://schemas.microsoft.com/office/drawing/2014/main" id="{43973FEA-2B63-4E42-B752-016C8E31B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1112" y="2914817"/>
            <a:ext cx="1039912" cy="15663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1820590-86AD-4E1A-9468-9F36931B2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87422" y="2118576"/>
            <a:ext cx="963602" cy="95044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54FA506-BDB8-476E-B240-A249D29C0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11112" y="1011410"/>
            <a:ext cx="1039912" cy="861607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2317B02C-2465-47E1-88D1-3D8A5D471C0B}"/>
              </a:ext>
            </a:extLst>
          </p:cNvPr>
          <p:cNvSpPr/>
          <p:nvPr/>
        </p:nvSpPr>
        <p:spPr>
          <a:xfrm>
            <a:off x="2476825" y="3174794"/>
            <a:ext cx="1254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Detección por cámaras</a:t>
            </a:r>
            <a:endParaRPr lang="es-CO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2E57069-1D82-4B28-A7BF-7531C5FF6C43}"/>
              </a:ext>
            </a:extLst>
          </p:cNvPr>
          <p:cNvSpPr/>
          <p:nvPr/>
        </p:nvSpPr>
        <p:spPr>
          <a:xfrm>
            <a:off x="3731485" y="1707096"/>
            <a:ext cx="2345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Procesamiento de imágenes y cálculo de indicadores</a:t>
            </a:r>
            <a:endParaRPr lang="es-CO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C3A145A4-91D6-47BE-9C5D-F968553295EC}"/>
              </a:ext>
            </a:extLst>
          </p:cNvPr>
          <p:cNvSpPr/>
          <p:nvPr/>
        </p:nvSpPr>
        <p:spPr>
          <a:xfrm>
            <a:off x="6340007" y="2294505"/>
            <a:ext cx="2345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Notificación al personal pertinente.</a:t>
            </a:r>
            <a:endParaRPr lang="es-CO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6C7E0683-17E2-4350-96F2-35A6A2EC9CC9}"/>
              </a:ext>
            </a:extLst>
          </p:cNvPr>
          <p:cNvCxnSpPr>
            <a:cxnSpLocks/>
          </p:cNvCxnSpPr>
          <p:nvPr/>
        </p:nvCxnSpPr>
        <p:spPr>
          <a:xfrm>
            <a:off x="2201846" y="1873017"/>
            <a:ext cx="353746" cy="212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CDE78A6-723C-45F1-A0CD-8A65EF1FEE87}"/>
              </a:ext>
            </a:extLst>
          </p:cNvPr>
          <p:cNvCxnSpPr>
            <a:cxnSpLocks/>
          </p:cNvCxnSpPr>
          <p:nvPr/>
        </p:nvCxnSpPr>
        <p:spPr>
          <a:xfrm>
            <a:off x="2201846" y="2571750"/>
            <a:ext cx="3537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C9F48752-6FA6-462B-9F3C-5F41BEC34F8B}"/>
              </a:ext>
            </a:extLst>
          </p:cNvPr>
          <p:cNvCxnSpPr>
            <a:cxnSpLocks/>
          </p:cNvCxnSpPr>
          <p:nvPr/>
        </p:nvCxnSpPr>
        <p:spPr>
          <a:xfrm flipV="1">
            <a:off x="2231157" y="3090894"/>
            <a:ext cx="311392" cy="257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92C254C-2CDD-4402-AB0E-B84B87BEAC96}"/>
              </a:ext>
            </a:extLst>
          </p:cNvPr>
          <p:cNvCxnSpPr>
            <a:cxnSpLocks/>
          </p:cNvCxnSpPr>
          <p:nvPr/>
        </p:nvCxnSpPr>
        <p:spPr>
          <a:xfrm>
            <a:off x="3554612" y="2579398"/>
            <a:ext cx="3537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FC8645C3-9F28-48AE-9864-EB78E55952A3}"/>
              </a:ext>
            </a:extLst>
          </p:cNvPr>
          <p:cNvCxnSpPr>
            <a:cxnSpLocks/>
          </p:cNvCxnSpPr>
          <p:nvPr/>
        </p:nvCxnSpPr>
        <p:spPr>
          <a:xfrm>
            <a:off x="5986261" y="3069023"/>
            <a:ext cx="3537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 descr="Imagen que contiene dibujo, tabla&#10;&#10;Descripción generada automáticamente">
            <a:extLst>
              <a:ext uri="{FF2B5EF4-FFF2-40B4-BE49-F238E27FC236}">
                <a16:creationId xmlns:a16="http://schemas.microsoft.com/office/drawing/2014/main" id="{D681EF5E-69D8-44C5-95BC-67BFA0151E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87200" y="3181973"/>
            <a:ext cx="1391539" cy="1159615"/>
          </a:xfrm>
          <a:prstGeom prst="rect">
            <a:avLst/>
          </a:prstGeom>
        </p:spPr>
      </p:pic>
      <p:pic>
        <p:nvPicPr>
          <p:cNvPr id="3" name="Imagen 2" descr="Imagen que contiene electrónica, pantalla, monitor, computadora&#10;&#10;Descripción generada automáticamente">
            <a:extLst>
              <a:ext uri="{FF2B5EF4-FFF2-40B4-BE49-F238E27FC236}">
                <a16:creationId xmlns:a16="http://schemas.microsoft.com/office/drawing/2014/main" id="{86F09144-EAA9-468F-873D-CDFB855A85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340007" y="2801168"/>
            <a:ext cx="1460036" cy="10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5"/>
          <p:cNvSpPr/>
          <p:nvPr/>
        </p:nvSpPr>
        <p:spPr>
          <a:xfrm>
            <a:off x="5933880" y="2297880"/>
            <a:ext cx="232920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5"/>
          <p:cNvSpPr/>
          <p:nvPr/>
        </p:nvSpPr>
        <p:spPr>
          <a:xfrm>
            <a:off x="5933880" y="3553920"/>
            <a:ext cx="231408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5"/>
          <p:cNvSpPr/>
          <p:nvPr/>
        </p:nvSpPr>
        <p:spPr>
          <a:xfrm>
            <a:off x="3411000" y="3573360"/>
            <a:ext cx="241488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5"/>
          <p:cNvSpPr/>
          <p:nvPr/>
        </p:nvSpPr>
        <p:spPr>
          <a:xfrm>
            <a:off x="3411000" y="2307240"/>
            <a:ext cx="241488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1384200" y="2297880"/>
            <a:ext cx="191880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1384200" y="3574440"/>
            <a:ext cx="191880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5"/>
          <p:cNvSpPr txBox="1"/>
          <p:nvPr/>
        </p:nvSpPr>
        <p:spPr>
          <a:xfrm>
            <a:off x="721800" y="99000"/>
            <a:ext cx="5915160" cy="5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Retos Tecnológicos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5"/>
          <p:cNvSpPr txBox="1"/>
          <p:nvPr/>
        </p:nvSpPr>
        <p:spPr>
          <a:xfrm>
            <a:off x="4500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25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15"/>
          <p:cNvSpPr/>
          <p:nvPr/>
        </p:nvSpPr>
        <p:spPr>
          <a:xfrm>
            <a:off x="1589040" y="721080"/>
            <a:ext cx="1539000" cy="1527120"/>
          </a:xfrm>
          <a:custGeom>
            <a:avLst/>
            <a:gdLst/>
            <a:ahLst/>
            <a:cxnLst/>
            <a:rect l="l" t="t" r="r" b="b"/>
            <a:pathLst>
              <a:path w="1009888" h="1009888" extrusionOk="0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5F98BC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475" tIns="159475" rIns="159475" bIns="15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Clasificación de aspectos psico</a:t>
            </a:r>
            <a:r>
              <a:rPr lang="es-CO">
                <a:solidFill>
                  <a:srgbClr val="FFFFFF"/>
                </a:solidFill>
              </a:rPr>
              <a:t>lógicos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lang="es-CO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(salud mental)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5"/>
          <p:cNvSpPr/>
          <p:nvPr/>
        </p:nvSpPr>
        <p:spPr>
          <a:xfrm>
            <a:off x="3135240" y="1191960"/>
            <a:ext cx="585360" cy="585360"/>
          </a:xfrm>
          <a:custGeom>
            <a:avLst/>
            <a:gdLst/>
            <a:ahLst/>
            <a:cxnLst/>
            <a:rect l="l" t="t" r="r" b="b"/>
            <a:pathLst>
              <a:path w="585735" h="585735" extrusionOk="0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  <a:solidFill>
            <a:srgbClr val="6293BE"/>
          </a:solidFill>
          <a:ln>
            <a:noFill/>
          </a:ln>
        </p:spPr>
      </p:sp>
      <p:sp>
        <p:nvSpPr>
          <p:cNvPr id="686" name="Google Shape;686;p15"/>
          <p:cNvSpPr/>
          <p:nvPr/>
        </p:nvSpPr>
        <p:spPr>
          <a:xfrm>
            <a:off x="3834720" y="733320"/>
            <a:ext cx="1539000" cy="1527120"/>
          </a:xfrm>
          <a:custGeom>
            <a:avLst/>
            <a:gdLst/>
            <a:ahLst/>
            <a:cxnLst/>
            <a:rect l="l" t="t" r="r" b="b"/>
            <a:pathLst>
              <a:path w="1009888" h="1009888" extrusionOk="0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698AC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475" tIns="159475" rIns="159475" bIns="15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Bajo Costo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5"/>
          <p:cNvSpPr/>
          <p:nvPr/>
        </p:nvSpPr>
        <p:spPr>
          <a:xfrm>
            <a:off x="5601600" y="1191960"/>
            <a:ext cx="585360" cy="585360"/>
          </a:xfrm>
          <a:custGeom>
            <a:avLst/>
            <a:gdLst/>
            <a:ahLst/>
            <a:cxnLst/>
            <a:rect l="l" t="t" r="r" b="b"/>
            <a:pathLst>
              <a:path w="585735" h="585735" extrusionOk="0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  <a:solidFill>
            <a:srgbClr val="7182C8"/>
          </a:solidFill>
          <a:ln>
            <a:noFill/>
          </a:ln>
        </p:spPr>
      </p:sp>
      <p:sp>
        <p:nvSpPr>
          <p:cNvPr id="688" name="Google Shape;688;p15"/>
          <p:cNvSpPr/>
          <p:nvPr/>
        </p:nvSpPr>
        <p:spPr>
          <a:xfrm>
            <a:off x="6331680" y="721080"/>
            <a:ext cx="1518120" cy="1527120"/>
          </a:xfrm>
          <a:custGeom>
            <a:avLst/>
            <a:gdLst/>
            <a:ahLst/>
            <a:cxnLst/>
            <a:rect l="l" t="t" r="r" b="b"/>
            <a:pathLst>
              <a:path w="1009888" h="1009888" extrusionOk="0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747FCA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9475" tIns="159475" rIns="159475" bIns="159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Intrusivo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5"/>
          <p:cNvSpPr/>
          <p:nvPr/>
        </p:nvSpPr>
        <p:spPr>
          <a:xfrm>
            <a:off x="1248119" y="2275537"/>
            <a:ext cx="2194280" cy="29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Identificación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Actividades</a:t>
            </a: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depresión</a:t>
            </a:r>
            <a:endParaRPr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  <a:r>
              <a:rPr lang="es-CO" sz="1600" b="0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fatiga laboral...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Diseño de indicadores e i</a:t>
            </a:r>
            <a:r>
              <a:rPr lang="es-CO" sz="1600" b="0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ntegración de métodos de clasificación.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3317760" y="2348640"/>
            <a:ext cx="25764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Implantación parcial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Interrupción baja o nula en actividades laborales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 bajo de evaluación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Entrega de datos de clasificación precisos para evitar trabajos o evaluaciones de campo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5"/>
          <p:cNvSpPr/>
          <p:nvPr/>
        </p:nvSpPr>
        <p:spPr>
          <a:xfrm>
            <a:off x="5882760" y="2337840"/>
            <a:ext cx="247068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 sensores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Cámaras CCTV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Cámaras WEB (Opcional)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resolución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Limitación de captura (posición de cámaras)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0" strike="noStrike" dirty="0">
                <a:solidFill>
                  <a:srgbClr val="FFFFFF"/>
                </a:solidFill>
                <a:latin typeface="Dosis"/>
                <a:sym typeface="Dosis"/>
              </a:rPr>
              <a:t>Metodología</a:t>
            </a:r>
            <a:endParaRPr sz="6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576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1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27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21"/>
          <p:cNvSpPr/>
          <p:nvPr/>
        </p:nvSpPr>
        <p:spPr>
          <a:xfrm>
            <a:off x="3762840" y="1645320"/>
            <a:ext cx="2204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840" marR="0" lvl="0" indent="-2854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 basada en agentes</a:t>
            </a:r>
            <a:endParaRPr sz="1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1"/>
          <p:cNvSpPr/>
          <p:nvPr/>
        </p:nvSpPr>
        <p:spPr>
          <a:xfrm>
            <a:off x="752400" y="492250"/>
            <a:ext cx="8142000" cy="956400"/>
          </a:xfrm>
          <a:prstGeom prst="rightArrow">
            <a:avLst>
              <a:gd name="adj1" fmla="val 50000"/>
              <a:gd name="adj2" fmla="val 31086"/>
            </a:avLst>
          </a:prstGeom>
          <a:solidFill>
            <a:srgbClr val="3D7F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1"/>
          <p:cNvSpPr txBox="1"/>
          <p:nvPr/>
        </p:nvSpPr>
        <p:spPr>
          <a:xfrm>
            <a:off x="932750" y="4695543"/>
            <a:ext cx="7633044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*</a:t>
            </a:r>
            <a:r>
              <a:rPr lang="es-CO" sz="1800" b="0" strike="noStrik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Metodología basada en</a:t>
            </a:r>
            <a:r>
              <a:rPr lang="es-CO" sz="1800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 el ciclo básico de ingeniería</a:t>
            </a:r>
            <a:endParaRPr sz="1800" b="0" strike="noStrik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21"/>
          <p:cNvGrpSpPr/>
          <p:nvPr/>
        </p:nvGrpSpPr>
        <p:grpSpPr>
          <a:xfrm>
            <a:off x="5839994" y="1204214"/>
            <a:ext cx="2725800" cy="1141111"/>
            <a:chOff x="5839994" y="1677240"/>
            <a:chExt cx="2725800" cy="1141111"/>
          </a:xfrm>
        </p:grpSpPr>
        <p:grpSp>
          <p:nvGrpSpPr>
            <p:cNvPr id="734" name="Google Shape;734;p21"/>
            <p:cNvGrpSpPr/>
            <p:nvPr/>
          </p:nvGrpSpPr>
          <p:grpSpPr>
            <a:xfrm>
              <a:off x="6193450" y="1677240"/>
              <a:ext cx="2324100" cy="1141111"/>
              <a:chOff x="6193450" y="1677240"/>
              <a:chExt cx="2324100" cy="1141111"/>
            </a:xfrm>
          </p:grpSpPr>
          <p:sp>
            <p:nvSpPr>
              <p:cNvPr id="735" name="Google Shape;735;p21"/>
              <p:cNvSpPr/>
              <p:nvPr/>
            </p:nvSpPr>
            <p:spPr>
              <a:xfrm>
                <a:off x="6193450" y="1719751"/>
                <a:ext cx="2324100" cy="109860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6492600" y="1677240"/>
                <a:ext cx="1243080" cy="13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1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Scrum</a:t>
                </a:r>
                <a:endParaRPr sz="1600" b="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21"/>
            <p:cNvSpPr/>
            <p:nvPr/>
          </p:nvSpPr>
          <p:spPr>
            <a:xfrm>
              <a:off x="5839994" y="1779615"/>
              <a:ext cx="27258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1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sz="18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lang="es-CO" sz="1600" b="0" i="0" u="none" strike="noStrike" cap="non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Software</a:t>
              </a:r>
              <a:r>
                <a:rPr lang="es-CO" sz="1600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lang="es-CO" sz="1600" b="0" i="0" u="none" strike="noStrike" cap="non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prototipo funcional</a:t>
              </a:r>
              <a:endParaRPr sz="16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21"/>
          <p:cNvGrpSpPr/>
          <p:nvPr/>
        </p:nvGrpSpPr>
        <p:grpSpPr>
          <a:xfrm>
            <a:off x="5919120" y="3442320"/>
            <a:ext cx="2725920" cy="1208929"/>
            <a:chOff x="5919120" y="3899520"/>
            <a:chExt cx="2725920" cy="1208929"/>
          </a:xfrm>
        </p:grpSpPr>
        <p:grpSp>
          <p:nvGrpSpPr>
            <p:cNvPr id="739" name="Google Shape;739;p21"/>
            <p:cNvGrpSpPr/>
            <p:nvPr/>
          </p:nvGrpSpPr>
          <p:grpSpPr>
            <a:xfrm>
              <a:off x="6213900" y="3899520"/>
              <a:ext cx="2324160" cy="1208929"/>
              <a:chOff x="6213900" y="3899520"/>
              <a:chExt cx="2324160" cy="1208929"/>
            </a:xfrm>
          </p:grpSpPr>
          <p:sp>
            <p:nvSpPr>
              <p:cNvPr id="740" name="Google Shape;740;p21"/>
              <p:cNvSpPr/>
              <p:nvPr/>
            </p:nvSpPr>
            <p:spPr>
              <a:xfrm>
                <a:off x="6213900" y="3982389"/>
                <a:ext cx="2324160" cy="112606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6498360" y="3899520"/>
                <a:ext cx="1243080" cy="13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2000" b="1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TAM</a:t>
                </a:r>
                <a:endParaRPr sz="2000" b="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2" name="Google Shape;742;p21"/>
            <p:cNvSpPr/>
            <p:nvPr/>
          </p:nvSpPr>
          <p:spPr>
            <a:xfrm>
              <a:off x="5919120" y="4007160"/>
              <a:ext cx="2725920" cy="95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sz="1800" b="0" strike="noStrike" dirty="0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lang="es-CO" sz="1600" b="0" i="0" u="none" strike="noStrike" cap="none" dirty="0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de utilidad percibida</a:t>
              </a:r>
              <a:endParaRPr sz="16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 dirty="0"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21"/>
          <p:cNvGrpSpPr/>
          <p:nvPr/>
        </p:nvGrpSpPr>
        <p:grpSpPr>
          <a:xfrm>
            <a:off x="5913000" y="2408640"/>
            <a:ext cx="2725920" cy="1022520"/>
            <a:chOff x="5913000" y="2865840"/>
            <a:chExt cx="2725920" cy="1022520"/>
          </a:xfrm>
        </p:grpSpPr>
        <p:grpSp>
          <p:nvGrpSpPr>
            <p:cNvPr id="744" name="Google Shape;744;p21"/>
            <p:cNvGrpSpPr/>
            <p:nvPr/>
          </p:nvGrpSpPr>
          <p:grpSpPr>
            <a:xfrm>
              <a:off x="6193080" y="2865840"/>
              <a:ext cx="2388120" cy="1013880"/>
              <a:chOff x="6193080" y="2865840"/>
              <a:chExt cx="2388120" cy="1013880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6193080" y="2905920"/>
                <a:ext cx="2324160" cy="97380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6492600" y="2865840"/>
                <a:ext cx="2088600" cy="1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CO" sz="1600" b="1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P. Experimental</a:t>
                </a:r>
                <a:endParaRPr sz="1600" b="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7" name="Google Shape;747;p21"/>
            <p:cNvSpPr/>
            <p:nvPr/>
          </p:nvSpPr>
          <p:spPr>
            <a:xfrm>
              <a:off x="5913000" y="2931840"/>
              <a:ext cx="2725920" cy="95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 b="1" strike="noStrik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sz="1800" b="0" strike="noStrike" dirty="0">
                <a:latin typeface="Arial"/>
                <a:ea typeface="Arial"/>
                <a:cs typeface="Arial"/>
                <a:sym typeface="Arial"/>
              </a:endParaRPr>
            </a:p>
            <a:p>
              <a:pPr marL="743040" marR="0" lvl="1" indent="-28548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lang="es-CO" sz="1600" b="0" i="0" u="none" strike="noStrike" cap="none" dirty="0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de precisión</a:t>
              </a:r>
              <a:endParaRPr sz="1600" b="0" i="0" u="none" strike="noStrike" cap="none" dirty="0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 dirty="0"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strike="noStrike" dirty="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21"/>
          <p:cNvGrpSpPr/>
          <p:nvPr/>
        </p:nvGrpSpPr>
        <p:grpSpPr>
          <a:xfrm>
            <a:off x="3727450" y="1235310"/>
            <a:ext cx="2324100" cy="1119114"/>
            <a:chOff x="3727450" y="1277220"/>
            <a:chExt cx="2324100" cy="1064100"/>
          </a:xfrm>
        </p:grpSpPr>
        <p:sp>
          <p:nvSpPr>
            <p:cNvPr id="749" name="Google Shape;749;p21"/>
            <p:cNvSpPr/>
            <p:nvPr/>
          </p:nvSpPr>
          <p:spPr>
            <a:xfrm>
              <a:off x="3727450" y="1277220"/>
              <a:ext cx="2324100" cy="106410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4026600" y="1303796"/>
              <a:ext cx="12432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29555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AOPOA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21"/>
          <p:cNvGrpSpPr/>
          <p:nvPr/>
        </p:nvGrpSpPr>
        <p:grpSpPr>
          <a:xfrm>
            <a:off x="3727546" y="2453259"/>
            <a:ext cx="2324160" cy="2197990"/>
            <a:chOff x="3727440" y="2910480"/>
            <a:chExt cx="2324160" cy="2052840"/>
          </a:xfrm>
        </p:grpSpPr>
        <p:sp>
          <p:nvSpPr>
            <p:cNvPr id="752" name="Google Shape;752;p21"/>
            <p:cNvSpPr/>
            <p:nvPr/>
          </p:nvSpPr>
          <p:spPr>
            <a:xfrm>
              <a:off x="3727440" y="2914560"/>
              <a:ext cx="2324160" cy="204876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4045680" y="2910480"/>
              <a:ext cx="18741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>
                  <a:solidFill>
                    <a:srgbClr val="29555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CRISP-DM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21"/>
          <p:cNvSpPr/>
          <p:nvPr/>
        </p:nvSpPr>
        <p:spPr>
          <a:xfrm>
            <a:off x="3784450" y="2826850"/>
            <a:ext cx="2204700" cy="15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840" marR="0" lvl="0" indent="-2854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Entendimiento de los datos</a:t>
            </a:r>
            <a:endParaRPr sz="1600" dirty="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840" marR="0" lvl="0" indent="-2854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Preparación de los datos</a:t>
            </a:r>
            <a:endParaRPr sz="1600" dirty="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840" marR="0" lvl="0" indent="-2854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5D"/>
              </a:buClr>
              <a:buSzPts val="1600"/>
              <a:buFont typeface="Source Sans Pro"/>
              <a:buChar char="•"/>
            </a:pP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Modelamiento</a:t>
            </a:r>
            <a:endParaRPr sz="1600" dirty="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840" marR="0" lvl="0" indent="-28548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Evaluación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21"/>
          <p:cNvGrpSpPr/>
          <p:nvPr/>
        </p:nvGrpSpPr>
        <p:grpSpPr>
          <a:xfrm>
            <a:off x="752400" y="1220348"/>
            <a:ext cx="2833800" cy="3430901"/>
            <a:chOff x="752400" y="1677600"/>
            <a:chExt cx="2833800" cy="3125040"/>
          </a:xfrm>
        </p:grpSpPr>
        <p:sp>
          <p:nvSpPr>
            <p:cNvPr id="756" name="Google Shape;756;p21"/>
            <p:cNvSpPr/>
            <p:nvPr/>
          </p:nvSpPr>
          <p:spPr>
            <a:xfrm>
              <a:off x="752400" y="1692240"/>
              <a:ext cx="2833800" cy="3110400"/>
            </a:xfrm>
            <a:prstGeom prst="rect">
              <a:avLst/>
            </a:prstGeom>
            <a:solidFill>
              <a:srgbClr val="DFA2A2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915480" y="1677600"/>
              <a:ext cx="24030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71262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Investigación Exploratoria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21"/>
          <p:cNvSpPr/>
          <p:nvPr/>
        </p:nvSpPr>
        <p:spPr>
          <a:xfrm>
            <a:off x="932750" y="1832648"/>
            <a:ext cx="2651100" cy="2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b="0" strike="noStrike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Modelos, métodos, técnicas y herramientas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b="0" strike="noStrike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Arquitecturas multimodal y monomodal</a:t>
            </a: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b="0" strike="noStrike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Requisitos  para usos en sistemas CCTV</a:t>
            </a:r>
            <a:endParaRPr sz="1600" b="0" strike="noStrike" dirty="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5D"/>
              </a:buClr>
              <a:buSzPts val="1600"/>
              <a:buFont typeface="Source Sans Pro"/>
              <a:buChar char="•"/>
            </a:pPr>
            <a:r>
              <a:rPr lang="es-CO" sz="1600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 en valoración de FRPO y Psicología</a:t>
            </a:r>
            <a:endParaRPr sz="1600" dirty="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 b="0" strike="noStrike" dirty="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Exteriorización de emociones (descriptores)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1"/>
          <p:cNvSpPr/>
          <p:nvPr/>
        </p:nvSpPr>
        <p:spPr>
          <a:xfrm>
            <a:off x="843750" y="748750"/>
            <a:ext cx="2651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Investigación y análisis</a:t>
            </a:r>
            <a:endParaRPr sz="18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21"/>
          <p:cNvSpPr txBox="1"/>
          <p:nvPr/>
        </p:nvSpPr>
        <p:spPr>
          <a:xfrm>
            <a:off x="844550" y="5754"/>
            <a:ext cx="35520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Metodología*</a:t>
            </a: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1"/>
          <p:cNvSpPr/>
          <p:nvPr/>
        </p:nvSpPr>
        <p:spPr>
          <a:xfrm>
            <a:off x="3727450" y="748750"/>
            <a:ext cx="2324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Diseño</a:t>
            </a:r>
            <a:endParaRPr sz="18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21"/>
          <p:cNvSpPr/>
          <p:nvPr/>
        </p:nvSpPr>
        <p:spPr>
          <a:xfrm>
            <a:off x="6213900" y="748750"/>
            <a:ext cx="23241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Evaluación</a:t>
            </a:r>
            <a:endParaRPr sz="18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e215f9ea8_0_116"/>
          <p:cNvSpPr txBox="1"/>
          <p:nvPr/>
        </p:nvSpPr>
        <p:spPr>
          <a:xfrm>
            <a:off x="685800" y="2525400"/>
            <a:ext cx="56742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Colaboración y asesoría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e215f9ea8_0_125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29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91" name="Google Shape;791;g6e215f9ea8_0_125"/>
          <p:cNvGraphicFramePr/>
          <p:nvPr>
            <p:extLst>
              <p:ext uri="{D42A27DB-BD31-4B8C-83A1-F6EECF244321}">
                <p14:modId xmlns:p14="http://schemas.microsoft.com/office/powerpoint/2010/main" val="3690677912"/>
              </p:ext>
            </p:extLst>
          </p:nvPr>
        </p:nvGraphicFramePr>
        <p:xfrm>
          <a:off x="992520" y="194300"/>
          <a:ext cx="7847275" cy="4849154"/>
        </p:xfrm>
        <a:graphic>
          <a:graphicData uri="http://schemas.openxmlformats.org/drawingml/2006/table">
            <a:tbl>
              <a:tblPr>
                <a:noFill/>
                <a:tableStyleId>{BBA276E2-5F20-483E-9D69-0946FA9C81CC}</a:tableStyleId>
              </a:tblPr>
              <a:tblGrid>
                <a:gridCol w="76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7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435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b="0" u="none" strike="noStrike" cap="none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MISyC TG1</a:t>
                      </a:r>
                      <a:endParaRPr sz="1400" b="0" u="none" strike="noStrike" cap="none">
                        <a:solidFill>
                          <a:srgbClr val="3D85C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A1-1. (Enero 24 - Marzo 5) Semana 1 a 7: Investigación exploratoria de mecanismos de detección y medición de emociones y trastornos psicológicos</a:t>
                      </a:r>
                      <a:endParaRPr sz="1200" dirty="0">
                        <a:solidFill>
                          <a:srgbClr val="0B53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S1. Compendio y consenso de definiciones y conceptos.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S2. Fin S1,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Revisión y asesoría (R.A)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Literatura relacionada con evaluación FRPO.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S3. Selección y revisión lit. detección de emociones y comportamiento.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S4.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Selección y revisión lit. detección de estrés y depresión.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S5.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Selección y revisión lit. detección de ansiedad y somnolencia.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S6. Conformación de material de artículo y redacción 1 (</a:t>
                      </a:r>
                      <a:r>
                        <a:rPr lang="es-CO" sz="120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,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S7. Ajustes de material de artículo,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30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A1-2. (Marzo 12 - Marzo 19) Semana 8 a 9: Elaboración de lista de aspectos y características relacionadas con FRPO.</a:t>
                      </a:r>
                      <a:endParaRPr sz="1200" b="0" u="none" strike="noStrike" cap="none" dirty="0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S8. Identificación y caracterización de aspectos psicológicos dentro de la evaluación de FRPO que pueden ser abordados con los métodos de detección.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S9.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R.A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ajustes de la caracterización.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97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A1-3. (Marzo 25 - Mayo 7) Semana 10 a 16: Revisión y análisis de herramientas y marcos de trabajo.</a:t>
                      </a:r>
                      <a:endParaRPr sz="1200" b="0" u="none" strike="noStrike" cap="none" dirty="0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S10. Identificación de bases de datos empleadas en investigación 1.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S11.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bases de datos empleadas en investigación 2,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S12.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de tratamiento de imágenes.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S13.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IA de clasificación relevantes.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S14.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IA de detección de poses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S15.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técnicas de detección de anomalías,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2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dirty="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Hito A1-4. (Febrero 20 - Mayo 21) Semana 5 a 18: Elaboración de artículo científico de revisión y comparación</a:t>
                      </a:r>
                      <a:endParaRPr sz="1200" b="0" u="none" strike="noStrike" cap="none" dirty="0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S14. 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Consolidación de material de artículo y redacción 2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S15. Cuadros comparativos de literatura, </a:t>
                      </a:r>
                      <a:r>
                        <a:rPr lang="es-CO" sz="1200" dirty="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 dirty="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S16. 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Cuadros comparativos de bases de datos, </a:t>
                      </a:r>
                      <a:r>
                        <a:rPr lang="es-CO" sz="1200" dirty="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 dirty="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S17. 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Cuadros comparativos de herramientas de IA y VC,</a:t>
                      </a:r>
                      <a:r>
                        <a:rPr lang="es-CO" sz="1200" dirty="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 dirty="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S18. Ajustes finales de artículo y sometimiento.</a:t>
                      </a:r>
                      <a:endParaRPr sz="12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450" marR="28450" marT="45725" marB="457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"/>
          <p:cNvSpPr txBox="1"/>
          <p:nvPr/>
        </p:nvSpPr>
        <p:spPr>
          <a:xfrm>
            <a:off x="685800" y="2525400"/>
            <a:ext cx="567432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Contexto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6b8839a98_0_4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30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0" name="Google Shape;830;g76b8839a98_0_40"/>
          <p:cNvSpPr/>
          <p:nvPr/>
        </p:nvSpPr>
        <p:spPr>
          <a:xfrm>
            <a:off x="844560" y="57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Términos FRPO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76b8839a98_0_40"/>
          <p:cNvSpPr txBox="1"/>
          <p:nvPr/>
        </p:nvSpPr>
        <p:spPr>
          <a:xfrm>
            <a:off x="976885" y="836036"/>
            <a:ext cx="4277400" cy="3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Condiciones Intralaborales</a:t>
            </a:r>
          </a:p>
          <a:p>
            <a:pPr marL="457200" lvl="0" indent="-355320"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ES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Ausentismo laboral</a:t>
            </a:r>
          </a:p>
          <a:p>
            <a:pPr marL="457200" lvl="0" indent="-355320"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ES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Satisfacción laboral</a:t>
            </a:r>
          </a:p>
          <a:p>
            <a:pPr marL="457200" lvl="0" indent="-355320"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ES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Desgaste en el trabajo</a:t>
            </a:r>
          </a:p>
          <a:p>
            <a:pPr marL="457200" lvl="0" indent="-355320"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ES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Fatiga laboral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Factor de riesgo Psicosocial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Extralaboral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Intralaboral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854;g76b8839a98_0_24">
            <a:extLst>
              <a:ext uri="{FF2B5EF4-FFF2-40B4-BE49-F238E27FC236}">
                <a16:creationId xmlns:a16="http://schemas.microsoft.com/office/drawing/2014/main" id="{CBE1ED8C-045C-427A-823B-DBCED2D21D7D}"/>
              </a:ext>
            </a:extLst>
          </p:cNvPr>
          <p:cNvSpPr txBox="1"/>
          <p:nvPr/>
        </p:nvSpPr>
        <p:spPr>
          <a:xfrm>
            <a:off x="2234186" y="2892068"/>
            <a:ext cx="4155300" cy="205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76b8839a98_0_33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31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g76b8839a98_0_33"/>
          <p:cNvSpPr txBox="1"/>
          <p:nvPr/>
        </p:nvSpPr>
        <p:spPr>
          <a:xfrm>
            <a:off x="844560" y="825475"/>
            <a:ext cx="3925800" cy="3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Actividad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Funcional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Movimiento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32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Conducta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5532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Comportamiento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Emoción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Expresión 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Facial 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Corporal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8" name="Google Shape;838;g76b8839a98_0_33"/>
          <p:cNvSpPr/>
          <p:nvPr/>
        </p:nvSpPr>
        <p:spPr>
          <a:xfrm>
            <a:off x="844560" y="57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Términos generales (Detección)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g76b8839a98_0_33"/>
          <p:cNvSpPr txBox="1"/>
          <p:nvPr/>
        </p:nvSpPr>
        <p:spPr>
          <a:xfrm>
            <a:off x="4683125" y="825475"/>
            <a:ext cx="4277400" cy="3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Estado de ánimo</a:t>
            </a: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Gesto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Sentimiento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76b8839a98_0_1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32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5" name="Google Shape;845;g76b8839a98_0_10"/>
          <p:cNvSpPr txBox="1"/>
          <p:nvPr/>
        </p:nvSpPr>
        <p:spPr>
          <a:xfrm>
            <a:off x="1000623" y="869600"/>
            <a:ext cx="3916800" cy="27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320"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Trastorno Psicológico</a:t>
            </a: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Alexitimia</a:t>
            </a: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Insomnio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Ocupacional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6" name="Google Shape;846;g76b8839a98_0_10"/>
          <p:cNvSpPr/>
          <p:nvPr/>
        </p:nvSpPr>
        <p:spPr>
          <a:xfrm>
            <a:off x="844560" y="57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Términos psicológicos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76b8839a98_0_10"/>
          <p:cNvSpPr txBox="1"/>
          <p:nvPr/>
        </p:nvSpPr>
        <p:spPr>
          <a:xfrm>
            <a:off x="5248746" y="869600"/>
            <a:ext cx="3478147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Depresión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Endógena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Involutiva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Endógena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•"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Mayor</a:t>
            </a:r>
            <a:endParaRPr sz="24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4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4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33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24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3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[1] Ministerio de la protección social, "Resolución 2646 de 2008," 2008.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[2] M. Rodríguez, "Factores Psicosociales de Riesgo Laboral: ¿Nuevos tiempos, nuevos riesgos?"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Observatorio Laboral Revista Venezolana,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  2,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127-141, 2009.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http://dialnet.unirioja.es/servlet/oaiart?codigo=2995368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[3] Raúl Mirza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Noise-Induced Hearing Loss,"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Journal of Occupational and Environmental Medicine,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60,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(9),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e501,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https://www.ncbi.nlm.nih.gov/pubmed/30095587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10.1097/JOM.0000000000001423.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[4] H. E. Landberg, H. Westberg and H. Tinnerberg, "Evaluation of risk assessment approaches of occupational chemical exposures based on models in comparison with measurements,"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Safety Science,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109, pp. 412-420,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https://www.sciencedirect.com/science/article/pii/S0925753517315631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10.1016/j.ssci.2018.06.006.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[5] C. R. N. CORRAO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"Biological Risk and Occupational Health,"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Industrial Health,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50,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326-337, 2012.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https://jlc.jst.go.jp/DN/JALC/10007643537?from=SUMMON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10.2486/indhealth.MS1324.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[6] P. Nataletti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Exposure to Mechanical Vibration: The Italian Vibration Database for Risk Assessment,"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International Journal of Occupational Safety and Ergonomics,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14,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379-386, 2008.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http://www.tandfonline.com/doi/abs/10.1080/10803548.2008.11076775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10.1080/10803548.2008.11076775.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[7] E. G. Marshall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"Work-Related Unintentional Injuries Associated With Hurricane Sandy in New Jersey,"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Disaster Medicine and Public Health Preparedness,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394-404, 2016.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https://www-cambridge-org.ezproxy.javeriana.edu.co/core/article/workrelated-unintentional-injuries-associated-with-hurricane-sandy-in-new-jersey/AB0220A1F1E274EA41B0C2A33D0F2DCB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10.1017/dmp.2016.47.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[8] V. Forastieri, "Psychosocial risks and work-related stress," Jul, 2013.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[9] Blanch J, Sahagún M, Cervantes G. Estructura factorial del cuestionario de condiciones de trabajo. Revista de Psicología del Trabajo y de las Organizaciones 2010; 26(3): 175-189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[10] L. Wiegner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"Prevalence of perceived stress and associations to symptoms of exhaustion, depression and anxiety in a working age population seeking primary care - an observational study,"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BMC Family Practice,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16,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38, 2015.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https://www.ncbi.nlm.nih.gov/pubmed/25880219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10.1186/s12875-015-0252-7.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[11] M. Luca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"Prevalence of depression and its relationship with work characteristics in a sample of public workers,"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Neuropsychiatric Disease and Treatment,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10, pp. 519-525, 2014.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https://www.ncbi.nlm.nih.gov/pubmed/24707177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10.2147/NDT.S56989.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[12] Ministerio de salud, "Indicadores de riesgos laborales,"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Https://Www.Minsalud.Gov.Co,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[13] Ministerio de salud, "Observatorio Nacional de Salud Mental,"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Http://Onsaludmental.Minsalud.Gov.Co,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2019.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6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6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34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5" name="Google Shape;805;p26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3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[14] M. Labriola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"The impact of ergonomic work environment exposures on the risk of disability pension: Prospective results from DWECS/DREAM,"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Ergonomics,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52,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1419-1422, 2009.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http://www.tandfonline.com/doi/abs/10.1080/00140130903067771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10.1080/00140130903067771.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[15] J. A. Colmenares Pedraza and R. Herrera Medina, "Prevalencia de actividad física y beneficios y barreras en trabajadores de Villavicencio, Colombia,"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Revista De La Universidad Industrial De Santander. Salud,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50,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37-45, 2018. . DOI: 10.18273/revsal.v50n1-2018004.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[16] Tage S Kristensen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"The Copenhagen Psychosocial Questionnaire-a tool for the assessment and improvement of the psychosocial work environment,"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Scandinavian Journal of Work, Environment &amp; Health,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31,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(6),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438-449, 2005.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https://www.jstor.org/stable/40967527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10.5271/sjweh.948.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[17] J. A. Bauer and P. E. Spector, "Discrete Negative Emotions and Counterproductive Work Behavior,"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Performance,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28,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307-331, 2015.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http://www.tandfonline.com/doi/abs/10.1080/08959285.2015.1021040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10.1080/08959285.2015.1021040.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[18] K. Golonka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burnout and its overlapping effect with depression and anxiety,"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International Journal of Occupational Medicine and Environmental Health,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32,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229-244, 2019.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https://www.ncbi.nlm.nih.gov/pubmed/30855601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10.13075/ijomeh.1896.01323.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[19] V. Putz-Anderson, B. P. Bernard and National Institute for Occupational Safety and Health,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Musculoskeletal Disorders and Workplace Factors : A Critical Review of Epidemiologic Evidence for Work-Related Musculoskeletal Disorders of the Neck, Upper Extremity, and Low Back.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1997Available: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http://hdl.handle.net/2027/uc1.31210011098603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[20] S. Choi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"Risk Factor, Job Stress and Quality of Life in Workers With Lower Extremity Pain Who Use Video Display Terminals,"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Annals of Rehabilitation Medicine,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42,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101-112,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https://www.ncbi.nlm.nih.gov/pubmed/29560330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10.5535/arm.2018.42.1.101.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[21] Yong-Ren Huang and Xu-Feng Ouyang, "Sitting posture detection and recognition using force sensor," in Oct 2012,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https://ieeexplore.ieee.org/document/6513203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10.1109/BMEI.2012.6513203.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[22] H. Jebelli, S. Hwang and S. Lee, "EEG-based workers' stress recognition at construction sites,"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Automation in Construction,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93, pp. 315-324,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https://www.sciencedirect.com/science/article/pii/S092658051830013X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10.1016/j.autcon.2018.05.027.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[23] Z. Zhu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"Naturalistic Recognition of Activities and Mood Using Wearable Electronics,"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T-Affc,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7,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272-285, 2016.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https://ieeexplore.ieee.org/document/7299638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10.1109/TAFFC.2015.2491927.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[24] C. R. Reid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"Wearable Technologies: How Will We Overcome Barriers to Enhance Worker Performance, Health, And Safety?"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Proceedings of the Human Factors and Ergonomics Society Annual Meeting,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61,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1026-1030, 2017.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rPr>
              <a:t>https://journals.sagepub.com/doi/full/10.1177/1541931213601740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10.1177/1541931213601740.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7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35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7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3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[25] M. C. Schall, R. F. Sesek and L. A. Cavuoto, "Barriers to the Adoption of Wearable Sensors in the Workplace: A Survey of Occupational Safety and Health Professionals,"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Factors: The Journal of Human Factors and Ergonomics Society,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60,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351-362,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https://journals.sagepub.com/doi/full/10.1177/0018720817753907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10.1177/0018720817753907.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[26] R. L. Greene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"Visualizing stressful aspects of repetitive motion tasks and opportunities for ergonomic improvements using computer vision,"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Applied Ergonomics,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65, pp. 461-472, 2017.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https://www.sciencedirect.com/science/article/pii/S000368701730056X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10.1016/j.apergo.2017.02.020.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[27] Safety Company, "Microsoft Announces Workplace Safety Software," Oct, 2017.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[28] CNET, "Microsoft's Azure Edge wants to make the workplace safer with AI," May, 2017.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[29] myStrength, "myStrenght - How it works?" Mar, 2019.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[30] SilverCloud, "SilverCloud - How it works?" Mar, 2019.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[31] Spring Health, "Spring Health - How it works?" Mar, 2019.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[32] Max Martin, "The Future of Workplace Well-Being: Leveraging AI and Innovation to Drive Better Employee Mental Health Care," Oct, 2018.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[33] S. J. BookC, "The Cognitive Structure of Emotion," . DOI: 10.2307/2074241.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[34] M. Magdin, M. Turčáni1, Lukáš Hudec, "Evaluating the Emotional State of a User Using a</a:t>
            </a:r>
            <a:br>
              <a:rPr lang="es-CO" sz="1800"/>
            </a:b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Webcam,"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Special Issue on Artificial Intelligence Underpinning,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10.9781/ijimai.2016.4112.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[35] M. Soleymani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"A survey of multimodal sentiment analysis,"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and Vision Computing,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65, pp. 3-14, 2017.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https://www.sciencedirect.com/science/article/pii/S0262885617301191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10.1016/j.imavis.2017.08.003.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[36] Enrique González, "Desarrollo de Aplicaciones basadas en Sistemas MultiAgentes," 2006.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[37] R. P. Holder and J. R. Tapamo, "Improved gradient local ternary patterns for facial expression recognition,"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EURASIP Journal on Image and Video Processing,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2017,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1-15, 2017.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https://search.proquest.com/docview/1913622430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10.1186/s13640-017-0190-5.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[38] N. Jain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"Hybrid deep neural networks for face emotion recognition,"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Pattern Recognition Letters,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115, pp. 101-106,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https://www.sciencedirect.com/science/article/pii/S0167865518301302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10.1016/j.patrec.2018.04.010.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8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8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36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28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3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[39] V. Campos, B. Jou and X. Giro-i-Nieto, "From Pixels to Sentiment: Fine-tuning CNNs for Visual Sentiment Prediction," 2016.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https://arxiv.org/abs/1604.03489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[40] Enrique González, "Inteligencia Computacional Redes Neuronales,"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Pontificia Universidad Javeriana,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Mar, 2018. 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[41] B. R. Steunebrink, "The logical structure of emotions," 2010.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https://www.openaire.eu/search/publication?articleId=narcis______::72fa20eaf2f70373b9f4223ed8789f52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[42] T. Winsor and S. McLean, "Residential group care workers' recognition of depression: Assessment of mental health literacy using clinical vignettes,"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Children and Youth Services Review,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68, pp. 132-138, 2016.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https://www.sciencedirect.com/science/article/pii/S0190740916302055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10.1016/j.childyouth.2016.06.028.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[43] A. M. Martinez, "Computational Models of Face Perception,"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Directions in Psychological Science,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26,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263-269, 2017.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https://journals.sagepub.com/doi/full/10.1177/0963721417698535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10.1177/0963721417698535.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[44] B. C. Ko, "A Brief Review of Facial Emotion Recognition Based on Visual Information,"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Sensors (Basel, Switzerland),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18,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401,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https://www.ncbi.nlm.nih.gov/pubmed/29385749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10.3390/s18020401.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[45] K. Schindler, L. Van Gool and B. de Gelder, "Recognizing emotions expressed by body pose: A biologically inspired neural model,"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Networks,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21,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(9),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1238-1246, 2008.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https://www.sciencedirect.com/science/article/pii/S0893608008000944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10.1016/j.neunet.2008.05.003.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[46] C. Cameron, I. Khalil and D. Castle, "Determining Anxiety in Obsessive Compulsive Disorder through Behavioural Clustering and Variations in Repetition Intensity,"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Methods and Programs in Biomedicine,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160, pp. 65-74,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https://www.sciencedirect.com/science/article/pii/S0169260717308738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10.1016/j.cmpb.2018.03.019.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[47] Y. Zhu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"Automated Depression Diagnosis Based on Deep Networks to Encode Facial Appearance and Dynamics,"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T-Affc,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9,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578-584, 2018.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https://ieeexplore.ieee.org/document/7812588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10.1109/TAFFC.2017.2650899.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[48] D. F. Dinges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"Optical computer recognition of facial expressions associated with stress induced by performance demands,"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Aviation, Space, and Environmental Medicine,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76,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(6 Suppl), 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B172, 2005. Available: </a:t>
            </a:r>
            <a:r>
              <a:rPr lang="es-CO" sz="800" b="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https://www.ncbi.nlm.nih.gov/pubmed/15943210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[49] Ken Schwaber and Jeff Sutherland, "The scrum guide," in </a:t>
            </a:r>
            <a:r>
              <a:rPr lang="es-CO" sz="800" b="0" i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in 30 Days</a:t>
            </a: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Anonymous Hoboken, NJ, USA: John Wiley &amp; Sons, Inc, 2012, pp. 133-152.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[50] Javier Alcalá Vásquez, "Reconocimiento Multimodal Del Estado Emocional De Un Niño En Un Contexto Educativo." , Pontificia Universidad Javeriana, 2017.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[51] Daniel Steven Valencia Parada, "Simulador Basado En Agentes Inteligentes Para El Apoyo a La Toma De Decisiones En Los Planes Operacionales De Negocios En Centros Comerciales." , Pontificia Universidad Javeriana, 2015.</a:t>
            </a: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32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5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37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p25"/>
          <p:cNvSpPr txBox="1"/>
          <p:nvPr/>
        </p:nvSpPr>
        <p:spPr>
          <a:xfrm>
            <a:off x="5184000" y="876240"/>
            <a:ext cx="31946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¡Gracias!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5"/>
          <p:cNvSpPr txBox="1"/>
          <p:nvPr/>
        </p:nvSpPr>
        <p:spPr>
          <a:xfrm>
            <a:off x="5511240" y="2016360"/>
            <a:ext cx="3378600" cy="253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¿Preguntas?</a:t>
            </a:r>
            <a:endParaRPr sz="3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600" y="1140120"/>
            <a:ext cx="4003200" cy="40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6b8839a98_0_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</a:t>
            </a:fld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2" name="Google Shape;802;g76b8839a98_0_0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Resolución 2646 de 2008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76b8839a98_0_0"/>
          <p:cNvSpPr txBox="1"/>
          <p:nvPr/>
        </p:nvSpPr>
        <p:spPr>
          <a:xfrm>
            <a:off x="671525" y="1198525"/>
            <a:ext cx="8326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“Los </a:t>
            </a:r>
            <a:r>
              <a:rPr lang="es-CO" sz="24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factores de riesgo psicosociales</a:t>
            </a: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comprenden los </a:t>
            </a:r>
            <a:r>
              <a:rPr lang="es-CO" sz="24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intralaborales, extralaborales</a:t>
            </a: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 externos a la organización y las condiciones individuales o características</a:t>
            </a:r>
            <a:r>
              <a:rPr lang="es-CO" sz="24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intrínsecas al trabajador</a:t>
            </a: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los cuales, en una interrelación dinámica, mediante percepciones y experiencias, </a:t>
            </a:r>
            <a:r>
              <a:rPr lang="es-CO" sz="2400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influyen en la salud y el desempeño </a:t>
            </a:r>
            <a:r>
              <a:rPr lang="es-CO" sz="24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las personas”</a:t>
            </a:r>
            <a:endParaRPr sz="3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"/>
          <p:cNvGrpSpPr/>
          <p:nvPr/>
        </p:nvGrpSpPr>
        <p:grpSpPr>
          <a:xfrm>
            <a:off x="896760" y="1272810"/>
            <a:ext cx="3742920" cy="1349040"/>
            <a:chOff x="896760" y="2014560"/>
            <a:chExt cx="3742920" cy="1349040"/>
          </a:xfrm>
        </p:grpSpPr>
        <p:sp>
          <p:nvSpPr>
            <p:cNvPr id="449" name="Google Shape;449;p4"/>
            <p:cNvSpPr/>
            <p:nvPr/>
          </p:nvSpPr>
          <p:spPr>
            <a:xfrm>
              <a:off x="896760" y="2024400"/>
              <a:ext cx="3742800" cy="1339200"/>
            </a:xfrm>
            <a:prstGeom prst="rect">
              <a:avLst/>
            </a:prstGeom>
            <a:solidFill>
              <a:srgbClr val="EFD0D0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379160" y="2014560"/>
              <a:ext cx="326052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71262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Químico [Landberg, 2018]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4"/>
          <p:cNvSpPr txBox="1"/>
          <p:nvPr/>
        </p:nvSpPr>
        <p:spPr>
          <a:xfrm>
            <a:off x="993240" y="1291170"/>
            <a:ext cx="3058920" cy="14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2627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71262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Contacto con productos químicos abrasivos.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2000" b="1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4"/>
          <p:cNvGrpSpPr/>
          <p:nvPr/>
        </p:nvGrpSpPr>
        <p:grpSpPr>
          <a:xfrm>
            <a:off x="5013720" y="1246890"/>
            <a:ext cx="3939600" cy="1375320"/>
            <a:chOff x="5013720" y="1988640"/>
            <a:chExt cx="3939600" cy="1375320"/>
          </a:xfrm>
        </p:grpSpPr>
        <p:sp>
          <p:nvSpPr>
            <p:cNvPr id="453" name="Google Shape;453;p4"/>
            <p:cNvSpPr/>
            <p:nvPr/>
          </p:nvSpPr>
          <p:spPr>
            <a:xfrm>
              <a:off x="5013720" y="2024760"/>
              <a:ext cx="3939600" cy="1339200"/>
            </a:xfrm>
            <a:prstGeom prst="rect">
              <a:avLst/>
            </a:prstGeom>
            <a:solidFill>
              <a:srgbClr val="D1E0A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5520960" y="1988640"/>
              <a:ext cx="33033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68803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Ambiental [Marshall, 2016]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4"/>
          <p:cNvGrpSpPr/>
          <p:nvPr/>
        </p:nvGrpSpPr>
        <p:grpSpPr>
          <a:xfrm>
            <a:off x="897840" y="2698410"/>
            <a:ext cx="3741900" cy="1367100"/>
            <a:chOff x="897840" y="3440160"/>
            <a:chExt cx="3741900" cy="1367100"/>
          </a:xfrm>
        </p:grpSpPr>
        <p:sp>
          <p:nvSpPr>
            <p:cNvPr id="456" name="Google Shape;456;p4"/>
            <p:cNvSpPr/>
            <p:nvPr/>
          </p:nvSpPr>
          <p:spPr>
            <a:xfrm>
              <a:off x="897840" y="3475560"/>
              <a:ext cx="3741900" cy="1331700"/>
            </a:xfrm>
            <a:prstGeom prst="rect">
              <a:avLst/>
            </a:prstGeom>
            <a:solidFill>
              <a:srgbClr val="CFCBEC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379880" y="3440160"/>
              <a:ext cx="3006720" cy="150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5243B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Biológico [Corrao,2012]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"/>
          <p:cNvSpPr txBox="1"/>
          <p:nvPr/>
        </p:nvSpPr>
        <p:spPr>
          <a:xfrm>
            <a:off x="844560" y="144000"/>
            <a:ext cx="5707440" cy="71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FR - Factores de riesgo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</a:t>
            </a:fld>
            <a:endParaRPr sz="2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0" name="Google Shape;460;p4"/>
          <p:cNvGrpSpPr/>
          <p:nvPr/>
        </p:nvGrpSpPr>
        <p:grpSpPr>
          <a:xfrm>
            <a:off x="976680" y="1433730"/>
            <a:ext cx="306720" cy="381240"/>
            <a:chOff x="976680" y="2175480"/>
            <a:chExt cx="306720" cy="381240"/>
          </a:xfrm>
        </p:grpSpPr>
        <p:sp>
          <p:nvSpPr>
            <p:cNvPr id="461" name="Google Shape;461;p4"/>
            <p:cNvSpPr/>
            <p:nvPr/>
          </p:nvSpPr>
          <p:spPr>
            <a:xfrm>
              <a:off x="976680" y="2175480"/>
              <a:ext cx="306720" cy="381240"/>
            </a:xfrm>
            <a:custGeom>
              <a:avLst/>
              <a:gdLst/>
              <a:ahLst/>
              <a:cxnLst/>
              <a:rect l="l" t="t" r="r" b="b"/>
              <a:pathLst>
                <a:path w="14468" h="15539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2" name="Google Shape;462;p4"/>
            <p:cNvSpPr/>
            <p:nvPr/>
          </p:nvSpPr>
          <p:spPr>
            <a:xfrm>
              <a:off x="1051560" y="2387520"/>
              <a:ext cx="156600" cy="360"/>
            </a:xfrm>
            <a:custGeom>
              <a:avLst/>
              <a:gdLst/>
              <a:ahLst/>
              <a:cxnLst/>
              <a:rect l="l" t="t" r="r" b="b"/>
              <a:pathLst>
                <a:path w="7405" h="1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3" name="Google Shape;463;p4"/>
            <p:cNvSpPr/>
            <p:nvPr/>
          </p:nvSpPr>
          <p:spPr>
            <a:xfrm>
              <a:off x="1142640" y="2466720"/>
              <a:ext cx="25920" cy="30240"/>
            </a:xfrm>
            <a:custGeom>
              <a:avLst/>
              <a:gdLst/>
              <a:ahLst/>
              <a:cxnLst/>
              <a:rect l="l" t="t" r="r" b="b"/>
              <a:pathLst>
                <a:path w="1243" h="1243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4" name="Google Shape;464;p4"/>
            <p:cNvSpPr/>
            <p:nvPr/>
          </p:nvSpPr>
          <p:spPr>
            <a:xfrm>
              <a:off x="1090800" y="2409840"/>
              <a:ext cx="45720" cy="52200"/>
            </a:xfrm>
            <a:custGeom>
              <a:avLst/>
              <a:gdLst/>
              <a:ahLst/>
              <a:cxnLst/>
              <a:rect l="l" t="t" r="r" b="b"/>
              <a:pathLst>
                <a:path w="2168" h="2144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4"/>
            <p:cNvSpPr/>
            <p:nvPr/>
          </p:nvSpPr>
          <p:spPr>
            <a:xfrm>
              <a:off x="1107000" y="2502360"/>
              <a:ext cx="19800" cy="23040"/>
            </a:xfrm>
            <a:custGeom>
              <a:avLst/>
              <a:gdLst/>
              <a:ahLst/>
              <a:cxnLst/>
              <a:rect l="l" t="t" r="r" b="b"/>
              <a:pathLst>
                <a:path w="951" h="951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6" name="Google Shape;466;p4"/>
            <p:cNvSpPr/>
            <p:nvPr/>
          </p:nvSpPr>
          <p:spPr>
            <a:xfrm>
              <a:off x="1132200" y="2345760"/>
              <a:ext cx="20160" cy="23040"/>
            </a:xfrm>
            <a:custGeom>
              <a:avLst/>
              <a:gdLst/>
              <a:ahLst/>
              <a:cxnLst/>
              <a:rect l="l" t="t" r="r" b="b"/>
              <a:pathLst>
                <a:path w="975" h="951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7" name="Google Shape;467;p4"/>
            <p:cNvSpPr/>
            <p:nvPr/>
          </p:nvSpPr>
          <p:spPr>
            <a:xfrm>
              <a:off x="1104480" y="2232720"/>
              <a:ext cx="51480" cy="360"/>
            </a:xfrm>
            <a:custGeom>
              <a:avLst/>
              <a:gdLst/>
              <a:ahLst/>
              <a:cxnLst/>
              <a:rect l="l" t="t" r="r" b="b"/>
              <a:pathLst>
                <a:path w="2437" h="1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8" name="Google Shape;468;p4"/>
            <p:cNvSpPr/>
            <p:nvPr/>
          </p:nvSpPr>
          <p:spPr>
            <a:xfrm>
              <a:off x="1107000" y="2299680"/>
              <a:ext cx="25920" cy="30240"/>
            </a:xfrm>
            <a:custGeom>
              <a:avLst/>
              <a:gdLst/>
              <a:ahLst/>
              <a:cxnLst/>
              <a:rect l="l" t="t" r="r" b="b"/>
              <a:pathLst>
                <a:path w="1243" h="1243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69" name="Google Shape;469;p4"/>
          <p:cNvGrpSpPr/>
          <p:nvPr/>
        </p:nvGrpSpPr>
        <p:grpSpPr>
          <a:xfrm>
            <a:off x="5085720" y="1418970"/>
            <a:ext cx="340560" cy="473400"/>
            <a:chOff x="5085720" y="2160720"/>
            <a:chExt cx="340560" cy="473400"/>
          </a:xfrm>
        </p:grpSpPr>
        <p:sp>
          <p:nvSpPr>
            <p:cNvPr id="470" name="Google Shape;470;p4"/>
            <p:cNvSpPr/>
            <p:nvPr/>
          </p:nvSpPr>
          <p:spPr>
            <a:xfrm>
              <a:off x="5085720" y="2497680"/>
              <a:ext cx="340560" cy="136440"/>
            </a:xfrm>
            <a:custGeom>
              <a:avLst/>
              <a:gdLst/>
              <a:ahLst/>
              <a:cxnLst/>
              <a:rect l="l" t="t" r="r" b="b"/>
              <a:pathLst>
                <a:path w="14736" h="5384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1" name="Google Shape;471;p4"/>
            <p:cNvSpPr/>
            <p:nvPr/>
          </p:nvSpPr>
          <p:spPr>
            <a:xfrm>
              <a:off x="5256000" y="2160720"/>
              <a:ext cx="360" cy="352080"/>
            </a:xfrm>
            <a:custGeom>
              <a:avLst/>
              <a:gdLst/>
              <a:ahLst/>
              <a:cxnLst/>
              <a:rect l="l" t="t" r="r" b="b"/>
              <a:pathLst>
                <a:path w="1" h="13883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2" name="Google Shape;472;p4"/>
            <p:cNvSpPr/>
            <p:nvPr/>
          </p:nvSpPr>
          <p:spPr>
            <a:xfrm>
              <a:off x="5270760" y="2168280"/>
              <a:ext cx="105480" cy="1159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3" name="Google Shape;473;p4"/>
            <p:cNvSpPr/>
            <p:nvPr/>
          </p:nvSpPr>
          <p:spPr>
            <a:xfrm>
              <a:off x="5284800" y="2213280"/>
              <a:ext cx="50400" cy="55440"/>
            </a:xfrm>
            <a:custGeom>
              <a:avLst/>
              <a:gdLst/>
              <a:ahLst/>
              <a:cxnLst/>
              <a:rect l="l" t="t" r="r" b="b"/>
              <a:pathLst>
                <a:path w="2193" h="2193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4" name="Google Shape;474;p4"/>
            <p:cNvSpPr/>
            <p:nvPr/>
          </p:nvSpPr>
          <p:spPr>
            <a:xfrm>
              <a:off x="5095800" y="2270880"/>
              <a:ext cx="144360" cy="158760"/>
            </a:xfrm>
            <a:custGeom>
              <a:avLst/>
              <a:gdLst/>
              <a:ahLst/>
              <a:cxnLst/>
              <a:rect l="l" t="t" r="r" b="b"/>
              <a:pathLst>
                <a:path w="6260" h="6260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5" name="Google Shape;475;p4"/>
            <p:cNvSpPr/>
            <p:nvPr/>
          </p:nvSpPr>
          <p:spPr>
            <a:xfrm>
              <a:off x="5142240" y="2321640"/>
              <a:ext cx="80280" cy="882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76" name="Google Shape;476;p4"/>
          <p:cNvGrpSpPr/>
          <p:nvPr/>
        </p:nvGrpSpPr>
        <p:grpSpPr>
          <a:xfrm>
            <a:off x="922680" y="2908650"/>
            <a:ext cx="497880" cy="453600"/>
            <a:chOff x="922680" y="3650400"/>
            <a:chExt cx="497880" cy="453600"/>
          </a:xfrm>
        </p:grpSpPr>
        <p:sp>
          <p:nvSpPr>
            <p:cNvPr id="477" name="Google Shape;477;p4"/>
            <p:cNvSpPr/>
            <p:nvPr/>
          </p:nvSpPr>
          <p:spPr>
            <a:xfrm>
              <a:off x="1297080" y="3650400"/>
              <a:ext cx="82440" cy="78480"/>
            </a:xfrm>
            <a:custGeom>
              <a:avLst/>
              <a:gdLst/>
              <a:ahLst/>
              <a:cxnLst/>
              <a:rect l="l" t="t" r="r" b="b"/>
              <a:pathLst>
                <a:path w="3581" h="3581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8" name="Google Shape;478;p4"/>
            <p:cNvSpPr/>
            <p:nvPr/>
          </p:nvSpPr>
          <p:spPr>
            <a:xfrm>
              <a:off x="1005480" y="3673440"/>
              <a:ext cx="82080" cy="77760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9" name="Google Shape;479;p4"/>
            <p:cNvSpPr/>
            <p:nvPr/>
          </p:nvSpPr>
          <p:spPr>
            <a:xfrm>
              <a:off x="922680" y="3915000"/>
              <a:ext cx="82440" cy="78480"/>
            </a:xfrm>
            <a:custGeom>
              <a:avLst/>
              <a:gdLst/>
              <a:ahLst/>
              <a:cxnLst/>
              <a:rect l="l" t="t" r="r" b="b"/>
              <a:pathLst>
                <a:path w="3581" h="3581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0" name="Google Shape;480;p4"/>
            <p:cNvSpPr/>
            <p:nvPr/>
          </p:nvSpPr>
          <p:spPr>
            <a:xfrm>
              <a:off x="1126080" y="4026600"/>
              <a:ext cx="82080" cy="77400"/>
            </a:xfrm>
            <a:custGeom>
              <a:avLst/>
              <a:gdLst/>
              <a:ahLst/>
              <a:cxnLst/>
              <a:rect l="l" t="t" r="r" b="b"/>
              <a:pathLst>
                <a:path w="3557" h="3533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1" name="Google Shape;481;p4"/>
            <p:cNvSpPr/>
            <p:nvPr/>
          </p:nvSpPr>
          <p:spPr>
            <a:xfrm>
              <a:off x="1338480" y="3856680"/>
              <a:ext cx="82080" cy="78480"/>
            </a:xfrm>
            <a:custGeom>
              <a:avLst/>
              <a:gdLst/>
              <a:ahLst/>
              <a:cxnLst/>
              <a:rect l="l" t="t" r="r" b="b"/>
              <a:pathLst>
                <a:path w="3557" h="3581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2" name="Google Shape;482;p4"/>
            <p:cNvSpPr/>
            <p:nvPr/>
          </p:nvSpPr>
          <p:spPr>
            <a:xfrm>
              <a:off x="1087920" y="3787920"/>
              <a:ext cx="174240" cy="165960"/>
            </a:xfrm>
            <a:custGeom>
              <a:avLst/>
              <a:gdLst/>
              <a:ahLst/>
              <a:cxnLst/>
              <a:rect l="l" t="t" r="r" b="b"/>
              <a:pathLst>
                <a:path w="7551" h="7576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3" name="Google Shape;483;p4"/>
            <p:cNvSpPr/>
            <p:nvPr/>
          </p:nvSpPr>
          <p:spPr>
            <a:xfrm>
              <a:off x="1046520" y="3712680"/>
              <a:ext cx="75240" cy="92880"/>
            </a:xfrm>
            <a:custGeom>
              <a:avLst/>
              <a:gdLst/>
              <a:ahLst/>
              <a:cxnLst/>
              <a:rect l="l" t="t" r="r" b="b"/>
              <a:pathLst>
                <a:path w="3264" h="4239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4" name="Google Shape;484;p4"/>
            <p:cNvSpPr/>
            <p:nvPr/>
          </p:nvSpPr>
          <p:spPr>
            <a:xfrm>
              <a:off x="1231920" y="3690000"/>
              <a:ext cx="106200" cy="117360"/>
            </a:xfrm>
            <a:custGeom>
              <a:avLst/>
              <a:gdLst/>
              <a:ahLst/>
              <a:cxnLst/>
              <a:rect l="l" t="t" r="r" b="b"/>
              <a:pathLst>
                <a:path w="4604" h="5359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4"/>
            <p:cNvSpPr/>
            <p:nvPr/>
          </p:nvSpPr>
          <p:spPr>
            <a:xfrm>
              <a:off x="1261800" y="3881520"/>
              <a:ext cx="117360" cy="14040"/>
            </a:xfrm>
            <a:custGeom>
              <a:avLst/>
              <a:gdLst/>
              <a:ahLst/>
              <a:cxnLst/>
              <a:rect l="l" t="t" r="r" b="b"/>
              <a:pathLst>
                <a:path w="5091" h="659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6" name="Google Shape;486;p4"/>
            <p:cNvSpPr/>
            <p:nvPr/>
          </p:nvSpPr>
          <p:spPr>
            <a:xfrm>
              <a:off x="1167120" y="3953880"/>
              <a:ext cx="4320" cy="110880"/>
            </a:xfrm>
            <a:custGeom>
              <a:avLst/>
              <a:gdLst/>
              <a:ahLst/>
              <a:cxnLst/>
              <a:rect l="l" t="t" r="r" b="b"/>
              <a:pathLst>
                <a:path w="196" h="5067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7" name="Google Shape;487;p4"/>
            <p:cNvSpPr/>
            <p:nvPr/>
          </p:nvSpPr>
          <p:spPr>
            <a:xfrm>
              <a:off x="963720" y="3903120"/>
              <a:ext cx="130320" cy="51120"/>
            </a:xfrm>
            <a:custGeom>
              <a:avLst/>
              <a:gdLst/>
              <a:ahLst/>
              <a:cxnLst/>
              <a:rect l="l" t="t" r="r" b="b"/>
              <a:pathLst>
                <a:path w="5651" h="2340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488" name="Google Shape;488;p4"/>
          <p:cNvSpPr txBox="1"/>
          <p:nvPr/>
        </p:nvSpPr>
        <p:spPr>
          <a:xfrm>
            <a:off x="5162400" y="1317090"/>
            <a:ext cx="3939480" cy="147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Tormentas e inundaciones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Flora y fauna salvaje.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Contaminación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"/>
          <p:cNvSpPr/>
          <p:nvPr/>
        </p:nvSpPr>
        <p:spPr>
          <a:xfrm>
            <a:off x="1031400" y="2737290"/>
            <a:ext cx="328716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Hongos 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Bacterias o virus.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4"/>
          <p:cNvGrpSpPr/>
          <p:nvPr/>
        </p:nvGrpSpPr>
        <p:grpSpPr>
          <a:xfrm>
            <a:off x="5094720" y="2900730"/>
            <a:ext cx="475920" cy="492480"/>
            <a:chOff x="5094720" y="3642480"/>
            <a:chExt cx="475920" cy="492480"/>
          </a:xfrm>
        </p:grpSpPr>
        <p:grpSp>
          <p:nvGrpSpPr>
            <p:cNvPr id="491" name="Google Shape;491;p4"/>
            <p:cNvGrpSpPr/>
            <p:nvPr/>
          </p:nvGrpSpPr>
          <p:grpSpPr>
            <a:xfrm>
              <a:off x="5094720" y="3642480"/>
              <a:ext cx="284040" cy="284040"/>
              <a:chOff x="5094720" y="3642480"/>
              <a:chExt cx="284040" cy="284040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5094720" y="3642480"/>
                <a:ext cx="284040" cy="284040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3" name="Google Shape;493;p4"/>
              <p:cNvSpPr/>
              <p:nvPr/>
            </p:nvSpPr>
            <p:spPr>
              <a:xfrm>
                <a:off x="5278680" y="3769200"/>
                <a:ext cx="3240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4" name="Google Shape;494;p4"/>
              <p:cNvSpPr/>
              <p:nvPr/>
            </p:nvSpPr>
            <p:spPr>
              <a:xfrm>
                <a:off x="5162400" y="3769200"/>
                <a:ext cx="3240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5" name="Google Shape;495;p4"/>
              <p:cNvSpPr/>
              <p:nvPr/>
            </p:nvSpPr>
            <p:spPr>
              <a:xfrm>
                <a:off x="5162400" y="3844800"/>
                <a:ext cx="14868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496" name="Google Shape;496;p4"/>
            <p:cNvGrpSpPr/>
            <p:nvPr/>
          </p:nvGrpSpPr>
          <p:grpSpPr>
            <a:xfrm>
              <a:off x="5394600" y="3799440"/>
              <a:ext cx="176040" cy="186840"/>
              <a:chOff x="5394600" y="3799440"/>
              <a:chExt cx="176040" cy="186840"/>
            </a:xfrm>
          </p:grpSpPr>
          <p:sp>
            <p:nvSpPr>
              <p:cNvPr id="497" name="Google Shape;497;p4"/>
              <p:cNvSpPr/>
              <p:nvPr/>
            </p:nvSpPr>
            <p:spPr>
              <a:xfrm>
                <a:off x="5394600" y="3799440"/>
                <a:ext cx="17604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5247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8" name="Google Shape;498;p4"/>
              <p:cNvSpPr/>
              <p:nvPr/>
            </p:nvSpPr>
            <p:spPr>
              <a:xfrm>
                <a:off x="5508720" y="388296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9" name="Google Shape;499;p4"/>
              <p:cNvSpPr/>
              <p:nvPr/>
            </p:nvSpPr>
            <p:spPr>
              <a:xfrm>
                <a:off x="5436360" y="388296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0" name="Google Shape;500;p4"/>
              <p:cNvSpPr/>
              <p:nvPr/>
            </p:nvSpPr>
            <p:spPr>
              <a:xfrm>
                <a:off x="5436360" y="3922560"/>
                <a:ext cx="9216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57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501" name="Google Shape;501;p4"/>
            <p:cNvGrpSpPr/>
            <p:nvPr/>
          </p:nvGrpSpPr>
          <p:grpSpPr>
            <a:xfrm>
              <a:off x="5231880" y="3948120"/>
              <a:ext cx="176040" cy="186840"/>
              <a:chOff x="5231880" y="3948120"/>
              <a:chExt cx="176040" cy="186840"/>
            </a:xfrm>
          </p:grpSpPr>
          <p:sp>
            <p:nvSpPr>
              <p:cNvPr id="502" name="Google Shape;502;p4"/>
              <p:cNvSpPr/>
              <p:nvPr/>
            </p:nvSpPr>
            <p:spPr>
              <a:xfrm>
                <a:off x="5231880" y="3948120"/>
                <a:ext cx="17604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3" name="Google Shape;503;p4"/>
              <p:cNvSpPr/>
              <p:nvPr/>
            </p:nvSpPr>
            <p:spPr>
              <a:xfrm>
                <a:off x="5346000" y="403164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4" name="Google Shape;504;p4"/>
              <p:cNvSpPr/>
              <p:nvPr/>
            </p:nvSpPr>
            <p:spPr>
              <a:xfrm>
                <a:off x="5274000" y="403164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5" name="Google Shape;505;p4"/>
              <p:cNvSpPr/>
              <p:nvPr/>
            </p:nvSpPr>
            <p:spPr>
              <a:xfrm>
                <a:off x="5318640" y="4077000"/>
                <a:ext cx="460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1243" extrusionOk="0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507" name="Google Shape;507;p4"/>
          <p:cNvGrpSpPr/>
          <p:nvPr/>
        </p:nvGrpSpPr>
        <p:grpSpPr>
          <a:xfrm>
            <a:off x="5013720" y="2700210"/>
            <a:ext cx="3939600" cy="1375320"/>
            <a:chOff x="5013720" y="3441960"/>
            <a:chExt cx="3939600" cy="1375320"/>
          </a:xfrm>
        </p:grpSpPr>
        <p:sp>
          <p:nvSpPr>
            <p:cNvPr id="508" name="Google Shape;508;p4"/>
            <p:cNvSpPr/>
            <p:nvPr/>
          </p:nvSpPr>
          <p:spPr>
            <a:xfrm>
              <a:off x="5013720" y="3478080"/>
              <a:ext cx="3939600" cy="133920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5520960" y="3441960"/>
              <a:ext cx="337176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Psicosocial [Forastieri,2013]</a:t>
              </a:r>
              <a:endParaRPr sz="20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4"/>
          <p:cNvSpPr/>
          <p:nvPr/>
        </p:nvSpPr>
        <p:spPr>
          <a:xfrm>
            <a:off x="5167080" y="2678610"/>
            <a:ext cx="3939480" cy="133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 laboral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Organización y gestión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extralaborales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"/>
          <p:cNvGrpSpPr/>
          <p:nvPr/>
        </p:nvGrpSpPr>
        <p:grpSpPr>
          <a:xfrm>
            <a:off x="896760" y="1272810"/>
            <a:ext cx="3742920" cy="1349040"/>
            <a:chOff x="896760" y="2014560"/>
            <a:chExt cx="3742920" cy="1349040"/>
          </a:xfrm>
        </p:grpSpPr>
        <p:sp>
          <p:nvSpPr>
            <p:cNvPr id="449" name="Google Shape;449;p4"/>
            <p:cNvSpPr/>
            <p:nvPr/>
          </p:nvSpPr>
          <p:spPr>
            <a:xfrm>
              <a:off x="896760" y="2024400"/>
              <a:ext cx="3742800" cy="1339200"/>
            </a:xfrm>
            <a:prstGeom prst="rect">
              <a:avLst/>
            </a:prstGeom>
            <a:solidFill>
              <a:srgbClr val="EFD0D0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379160" y="2014560"/>
              <a:ext cx="326052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71262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Químico [Landberg, 2018]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4"/>
          <p:cNvSpPr txBox="1"/>
          <p:nvPr/>
        </p:nvSpPr>
        <p:spPr>
          <a:xfrm>
            <a:off x="993240" y="1291170"/>
            <a:ext cx="3058920" cy="144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2627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71262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Contacto con productos químicos abrasivos.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2000" b="1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4"/>
          <p:cNvGrpSpPr/>
          <p:nvPr/>
        </p:nvGrpSpPr>
        <p:grpSpPr>
          <a:xfrm>
            <a:off x="5013720" y="1246890"/>
            <a:ext cx="3939600" cy="1375320"/>
            <a:chOff x="5013720" y="1988640"/>
            <a:chExt cx="3939600" cy="1375320"/>
          </a:xfrm>
        </p:grpSpPr>
        <p:sp>
          <p:nvSpPr>
            <p:cNvPr id="453" name="Google Shape;453;p4"/>
            <p:cNvSpPr/>
            <p:nvPr/>
          </p:nvSpPr>
          <p:spPr>
            <a:xfrm>
              <a:off x="5013720" y="2024760"/>
              <a:ext cx="3939600" cy="1339200"/>
            </a:xfrm>
            <a:prstGeom prst="rect">
              <a:avLst/>
            </a:prstGeom>
            <a:solidFill>
              <a:srgbClr val="D1E0A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5520960" y="1988640"/>
              <a:ext cx="33033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68803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Ambiental [Marshall, 2016]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4"/>
          <p:cNvGrpSpPr/>
          <p:nvPr/>
        </p:nvGrpSpPr>
        <p:grpSpPr>
          <a:xfrm>
            <a:off x="897840" y="2698410"/>
            <a:ext cx="3741900" cy="1367100"/>
            <a:chOff x="897840" y="3440160"/>
            <a:chExt cx="3741900" cy="1367100"/>
          </a:xfrm>
        </p:grpSpPr>
        <p:sp>
          <p:nvSpPr>
            <p:cNvPr id="456" name="Google Shape;456;p4"/>
            <p:cNvSpPr/>
            <p:nvPr/>
          </p:nvSpPr>
          <p:spPr>
            <a:xfrm>
              <a:off x="897840" y="3475560"/>
              <a:ext cx="3741900" cy="1331700"/>
            </a:xfrm>
            <a:prstGeom prst="rect">
              <a:avLst/>
            </a:prstGeom>
            <a:solidFill>
              <a:srgbClr val="CFCBEC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379880" y="3440160"/>
              <a:ext cx="3006720" cy="150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i="0" u="none" strike="noStrike" cap="none">
                  <a:solidFill>
                    <a:srgbClr val="5243B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Biológico [Corrao,2012]</a:t>
              </a:r>
              <a:endParaRPr sz="2000" b="0" i="0" u="none" strike="noStrike" cap="non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"/>
          <p:cNvSpPr txBox="1"/>
          <p:nvPr/>
        </p:nvSpPr>
        <p:spPr>
          <a:xfrm>
            <a:off x="844560" y="144000"/>
            <a:ext cx="5707440" cy="71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FR - Factores de riesgo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</a:t>
            </a:fld>
            <a:endParaRPr sz="2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0" name="Google Shape;460;p4"/>
          <p:cNvGrpSpPr/>
          <p:nvPr/>
        </p:nvGrpSpPr>
        <p:grpSpPr>
          <a:xfrm>
            <a:off x="976680" y="1433730"/>
            <a:ext cx="306720" cy="381240"/>
            <a:chOff x="976680" y="2175480"/>
            <a:chExt cx="306720" cy="381240"/>
          </a:xfrm>
        </p:grpSpPr>
        <p:sp>
          <p:nvSpPr>
            <p:cNvPr id="461" name="Google Shape;461;p4"/>
            <p:cNvSpPr/>
            <p:nvPr/>
          </p:nvSpPr>
          <p:spPr>
            <a:xfrm>
              <a:off x="976680" y="2175480"/>
              <a:ext cx="306720" cy="381240"/>
            </a:xfrm>
            <a:custGeom>
              <a:avLst/>
              <a:gdLst/>
              <a:ahLst/>
              <a:cxnLst/>
              <a:rect l="l" t="t" r="r" b="b"/>
              <a:pathLst>
                <a:path w="14468" h="15539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2" name="Google Shape;462;p4"/>
            <p:cNvSpPr/>
            <p:nvPr/>
          </p:nvSpPr>
          <p:spPr>
            <a:xfrm>
              <a:off x="1051560" y="2387520"/>
              <a:ext cx="156600" cy="360"/>
            </a:xfrm>
            <a:custGeom>
              <a:avLst/>
              <a:gdLst/>
              <a:ahLst/>
              <a:cxnLst/>
              <a:rect l="l" t="t" r="r" b="b"/>
              <a:pathLst>
                <a:path w="7405" h="1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3" name="Google Shape;463;p4"/>
            <p:cNvSpPr/>
            <p:nvPr/>
          </p:nvSpPr>
          <p:spPr>
            <a:xfrm>
              <a:off x="1142640" y="2466720"/>
              <a:ext cx="25920" cy="30240"/>
            </a:xfrm>
            <a:custGeom>
              <a:avLst/>
              <a:gdLst/>
              <a:ahLst/>
              <a:cxnLst/>
              <a:rect l="l" t="t" r="r" b="b"/>
              <a:pathLst>
                <a:path w="1243" h="1243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4" name="Google Shape;464;p4"/>
            <p:cNvSpPr/>
            <p:nvPr/>
          </p:nvSpPr>
          <p:spPr>
            <a:xfrm>
              <a:off x="1090800" y="2409840"/>
              <a:ext cx="45720" cy="52200"/>
            </a:xfrm>
            <a:custGeom>
              <a:avLst/>
              <a:gdLst/>
              <a:ahLst/>
              <a:cxnLst/>
              <a:rect l="l" t="t" r="r" b="b"/>
              <a:pathLst>
                <a:path w="2168" h="2144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4"/>
            <p:cNvSpPr/>
            <p:nvPr/>
          </p:nvSpPr>
          <p:spPr>
            <a:xfrm>
              <a:off x="1107000" y="2502360"/>
              <a:ext cx="19800" cy="23040"/>
            </a:xfrm>
            <a:custGeom>
              <a:avLst/>
              <a:gdLst/>
              <a:ahLst/>
              <a:cxnLst/>
              <a:rect l="l" t="t" r="r" b="b"/>
              <a:pathLst>
                <a:path w="951" h="951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6" name="Google Shape;466;p4"/>
            <p:cNvSpPr/>
            <p:nvPr/>
          </p:nvSpPr>
          <p:spPr>
            <a:xfrm>
              <a:off x="1132200" y="2345760"/>
              <a:ext cx="20160" cy="23040"/>
            </a:xfrm>
            <a:custGeom>
              <a:avLst/>
              <a:gdLst/>
              <a:ahLst/>
              <a:cxnLst/>
              <a:rect l="l" t="t" r="r" b="b"/>
              <a:pathLst>
                <a:path w="975" h="951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7" name="Google Shape;467;p4"/>
            <p:cNvSpPr/>
            <p:nvPr/>
          </p:nvSpPr>
          <p:spPr>
            <a:xfrm>
              <a:off x="1104480" y="2232720"/>
              <a:ext cx="51480" cy="360"/>
            </a:xfrm>
            <a:custGeom>
              <a:avLst/>
              <a:gdLst/>
              <a:ahLst/>
              <a:cxnLst/>
              <a:rect l="l" t="t" r="r" b="b"/>
              <a:pathLst>
                <a:path w="2437" h="1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8" name="Google Shape;468;p4"/>
            <p:cNvSpPr/>
            <p:nvPr/>
          </p:nvSpPr>
          <p:spPr>
            <a:xfrm>
              <a:off x="1107000" y="2299680"/>
              <a:ext cx="25920" cy="30240"/>
            </a:xfrm>
            <a:custGeom>
              <a:avLst/>
              <a:gdLst/>
              <a:ahLst/>
              <a:cxnLst/>
              <a:rect l="l" t="t" r="r" b="b"/>
              <a:pathLst>
                <a:path w="1243" h="1243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225" cap="flat" cmpd="sng">
              <a:solidFill>
                <a:srgbClr val="702627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69" name="Google Shape;469;p4"/>
          <p:cNvGrpSpPr/>
          <p:nvPr/>
        </p:nvGrpSpPr>
        <p:grpSpPr>
          <a:xfrm>
            <a:off x="5085720" y="1418970"/>
            <a:ext cx="340560" cy="473400"/>
            <a:chOff x="5085720" y="2160720"/>
            <a:chExt cx="340560" cy="473400"/>
          </a:xfrm>
        </p:grpSpPr>
        <p:sp>
          <p:nvSpPr>
            <p:cNvPr id="470" name="Google Shape;470;p4"/>
            <p:cNvSpPr/>
            <p:nvPr/>
          </p:nvSpPr>
          <p:spPr>
            <a:xfrm>
              <a:off x="5085720" y="2497680"/>
              <a:ext cx="340560" cy="136440"/>
            </a:xfrm>
            <a:custGeom>
              <a:avLst/>
              <a:gdLst/>
              <a:ahLst/>
              <a:cxnLst/>
              <a:rect l="l" t="t" r="r" b="b"/>
              <a:pathLst>
                <a:path w="14736" h="5384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1" name="Google Shape;471;p4"/>
            <p:cNvSpPr/>
            <p:nvPr/>
          </p:nvSpPr>
          <p:spPr>
            <a:xfrm>
              <a:off x="5256000" y="2160720"/>
              <a:ext cx="360" cy="352080"/>
            </a:xfrm>
            <a:custGeom>
              <a:avLst/>
              <a:gdLst/>
              <a:ahLst/>
              <a:cxnLst/>
              <a:rect l="l" t="t" r="r" b="b"/>
              <a:pathLst>
                <a:path w="1" h="13883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2" name="Google Shape;472;p4"/>
            <p:cNvSpPr/>
            <p:nvPr/>
          </p:nvSpPr>
          <p:spPr>
            <a:xfrm>
              <a:off x="5270760" y="2168280"/>
              <a:ext cx="105480" cy="115920"/>
            </a:xfrm>
            <a:custGeom>
              <a:avLst/>
              <a:gdLst/>
              <a:ahLst/>
              <a:cxnLst/>
              <a:rect l="l" t="t" r="r" b="b"/>
              <a:pathLst>
                <a:path w="4579" h="4580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3" name="Google Shape;473;p4"/>
            <p:cNvSpPr/>
            <p:nvPr/>
          </p:nvSpPr>
          <p:spPr>
            <a:xfrm>
              <a:off x="5284800" y="2213280"/>
              <a:ext cx="50400" cy="55440"/>
            </a:xfrm>
            <a:custGeom>
              <a:avLst/>
              <a:gdLst/>
              <a:ahLst/>
              <a:cxnLst/>
              <a:rect l="l" t="t" r="r" b="b"/>
              <a:pathLst>
                <a:path w="2193" h="2193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4" name="Google Shape;474;p4"/>
            <p:cNvSpPr/>
            <p:nvPr/>
          </p:nvSpPr>
          <p:spPr>
            <a:xfrm>
              <a:off x="5095800" y="2270880"/>
              <a:ext cx="144360" cy="158760"/>
            </a:xfrm>
            <a:custGeom>
              <a:avLst/>
              <a:gdLst/>
              <a:ahLst/>
              <a:cxnLst/>
              <a:rect l="l" t="t" r="r" b="b"/>
              <a:pathLst>
                <a:path w="6260" h="6260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5" name="Google Shape;475;p4"/>
            <p:cNvSpPr/>
            <p:nvPr/>
          </p:nvSpPr>
          <p:spPr>
            <a:xfrm>
              <a:off x="5142240" y="2321640"/>
              <a:ext cx="80280" cy="882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225" cap="flat" cmpd="sng">
              <a:solidFill>
                <a:srgbClr val="45552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76" name="Google Shape;476;p4"/>
          <p:cNvGrpSpPr/>
          <p:nvPr/>
        </p:nvGrpSpPr>
        <p:grpSpPr>
          <a:xfrm>
            <a:off x="922680" y="2908650"/>
            <a:ext cx="497880" cy="453600"/>
            <a:chOff x="922680" y="3650400"/>
            <a:chExt cx="497880" cy="453600"/>
          </a:xfrm>
        </p:grpSpPr>
        <p:sp>
          <p:nvSpPr>
            <p:cNvPr id="477" name="Google Shape;477;p4"/>
            <p:cNvSpPr/>
            <p:nvPr/>
          </p:nvSpPr>
          <p:spPr>
            <a:xfrm>
              <a:off x="1297080" y="3650400"/>
              <a:ext cx="82440" cy="78480"/>
            </a:xfrm>
            <a:custGeom>
              <a:avLst/>
              <a:gdLst/>
              <a:ahLst/>
              <a:cxnLst/>
              <a:rect l="l" t="t" r="r" b="b"/>
              <a:pathLst>
                <a:path w="3581" h="3581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8" name="Google Shape;478;p4"/>
            <p:cNvSpPr/>
            <p:nvPr/>
          </p:nvSpPr>
          <p:spPr>
            <a:xfrm>
              <a:off x="1005480" y="3673440"/>
              <a:ext cx="82080" cy="77760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79" name="Google Shape;479;p4"/>
            <p:cNvSpPr/>
            <p:nvPr/>
          </p:nvSpPr>
          <p:spPr>
            <a:xfrm>
              <a:off x="922680" y="3915000"/>
              <a:ext cx="82440" cy="78480"/>
            </a:xfrm>
            <a:custGeom>
              <a:avLst/>
              <a:gdLst/>
              <a:ahLst/>
              <a:cxnLst/>
              <a:rect l="l" t="t" r="r" b="b"/>
              <a:pathLst>
                <a:path w="3581" h="3581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0" name="Google Shape;480;p4"/>
            <p:cNvSpPr/>
            <p:nvPr/>
          </p:nvSpPr>
          <p:spPr>
            <a:xfrm>
              <a:off x="1126080" y="4026600"/>
              <a:ext cx="82080" cy="77400"/>
            </a:xfrm>
            <a:custGeom>
              <a:avLst/>
              <a:gdLst/>
              <a:ahLst/>
              <a:cxnLst/>
              <a:rect l="l" t="t" r="r" b="b"/>
              <a:pathLst>
                <a:path w="3557" h="3533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1" name="Google Shape;481;p4"/>
            <p:cNvSpPr/>
            <p:nvPr/>
          </p:nvSpPr>
          <p:spPr>
            <a:xfrm>
              <a:off x="1338480" y="3856680"/>
              <a:ext cx="82080" cy="78480"/>
            </a:xfrm>
            <a:custGeom>
              <a:avLst/>
              <a:gdLst/>
              <a:ahLst/>
              <a:cxnLst/>
              <a:rect l="l" t="t" r="r" b="b"/>
              <a:pathLst>
                <a:path w="3557" h="3581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2" name="Google Shape;482;p4"/>
            <p:cNvSpPr/>
            <p:nvPr/>
          </p:nvSpPr>
          <p:spPr>
            <a:xfrm>
              <a:off x="1087920" y="3787920"/>
              <a:ext cx="174240" cy="165960"/>
            </a:xfrm>
            <a:custGeom>
              <a:avLst/>
              <a:gdLst/>
              <a:ahLst/>
              <a:cxnLst/>
              <a:rect l="l" t="t" r="r" b="b"/>
              <a:pathLst>
                <a:path w="7551" h="7576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3" name="Google Shape;483;p4"/>
            <p:cNvSpPr/>
            <p:nvPr/>
          </p:nvSpPr>
          <p:spPr>
            <a:xfrm>
              <a:off x="1046520" y="3712680"/>
              <a:ext cx="75240" cy="92880"/>
            </a:xfrm>
            <a:custGeom>
              <a:avLst/>
              <a:gdLst/>
              <a:ahLst/>
              <a:cxnLst/>
              <a:rect l="l" t="t" r="r" b="b"/>
              <a:pathLst>
                <a:path w="3264" h="4239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4" name="Google Shape;484;p4"/>
            <p:cNvSpPr/>
            <p:nvPr/>
          </p:nvSpPr>
          <p:spPr>
            <a:xfrm>
              <a:off x="1231920" y="3690000"/>
              <a:ext cx="106200" cy="117360"/>
            </a:xfrm>
            <a:custGeom>
              <a:avLst/>
              <a:gdLst/>
              <a:ahLst/>
              <a:cxnLst/>
              <a:rect l="l" t="t" r="r" b="b"/>
              <a:pathLst>
                <a:path w="4604" h="5359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5" name="Google Shape;485;p4"/>
            <p:cNvSpPr/>
            <p:nvPr/>
          </p:nvSpPr>
          <p:spPr>
            <a:xfrm>
              <a:off x="1261800" y="3881520"/>
              <a:ext cx="117360" cy="14040"/>
            </a:xfrm>
            <a:custGeom>
              <a:avLst/>
              <a:gdLst/>
              <a:ahLst/>
              <a:cxnLst/>
              <a:rect l="l" t="t" r="r" b="b"/>
              <a:pathLst>
                <a:path w="5091" h="659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6" name="Google Shape;486;p4"/>
            <p:cNvSpPr/>
            <p:nvPr/>
          </p:nvSpPr>
          <p:spPr>
            <a:xfrm>
              <a:off x="1167120" y="3953880"/>
              <a:ext cx="4320" cy="110880"/>
            </a:xfrm>
            <a:custGeom>
              <a:avLst/>
              <a:gdLst/>
              <a:ahLst/>
              <a:cxnLst/>
              <a:rect l="l" t="t" r="r" b="b"/>
              <a:pathLst>
                <a:path w="196" h="5067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87" name="Google Shape;487;p4"/>
            <p:cNvSpPr/>
            <p:nvPr/>
          </p:nvSpPr>
          <p:spPr>
            <a:xfrm>
              <a:off x="963720" y="3903120"/>
              <a:ext cx="130320" cy="51120"/>
            </a:xfrm>
            <a:custGeom>
              <a:avLst/>
              <a:gdLst/>
              <a:ahLst/>
              <a:cxnLst/>
              <a:rect l="l" t="t" r="r" b="b"/>
              <a:pathLst>
                <a:path w="5651" h="2340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225" cap="flat" cmpd="sng">
              <a:solidFill>
                <a:srgbClr val="5142BB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488" name="Google Shape;488;p4"/>
          <p:cNvSpPr txBox="1"/>
          <p:nvPr/>
        </p:nvSpPr>
        <p:spPr>
          <a:xfrm>
            <a:off x="5162400" y="1317090"/>
            <a:ext cx="3939480" cy="147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Tormentas e inundaciones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Flora y fauna salvaje.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Contaminación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"/>
          <p:cNvSpPr/>
          <p:nvPr/>
        </p:nvSpPr>
        <p:spPr>
          <a:xfrm>
            <a:off x="1031400" y="2737290"/>
            <a:ext cx="3287160" cy="129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sz="2000" b="0" strike="noStrik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Hongos 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lang="es-CO" sz="2000" b="0" i="0" u="none" strike="noStrike" cap="non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Bacterias o virus.</a:t>
            </a: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4"/>
          <p:cNvGrpSpPr/>
          <p:nvPr/>
        </p:nvGrpSpPr>
        <p:grpSpPr>
          <a:xfrm>
            <a:off x="5094720" y="2900730"/>
            <a:ext cx="475920" cy="492480"/>
            <a:chOff x="5094720" y="3642480"/>
            <a:chExt cx="475920" cy="492480"/>
          </a:xfrm>
        </p:grpSpPr>
        <p:grpSp>
          <p:nvGrpSpPr>
            <p:cNvPr id="491" name="Google Shape;491;p4"/>
            <p:cNvGrpSpPr/>
            <p:nvPr/>
          </p:nvGrpSpPr>
          <p:grpSpPr>
            <a:xfrm>
              <a:off x="5094720" y="3642480"/>
              <a:ext cx="284040" cy="284040"/>
              <a:chOff x="5094720" y="3642480"/>
              <a:chExt cx="284040" cy="284040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5094720" y="3642480"/>
                <a:ext cx="284040" cy="284040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3" name="Google Shape;493;p4"/>
              <p:cNvSpPr/>
              <p:nvPr/>
            </p:nvSpPr>
            <p:spPr>
              <a:xfrm>
                <a:off x="5278680" y="3769200"/>
                <a:ext cx="3240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4" name="Google Shape;494;p4"/>
              <p:cNvSpPr/>
              <p:nvPr/>
            </p:nvSpPr>
            <p:spPr>
              <a:xfrm>
                <a:off x="5162400" y="3769200"/>
                <a:ext cx="32400" cy="3528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5" name="Google Shape;495;p4"/>
              <p:cNvSpPr/>
              <p:nvPr/>
            </p:nvSpPr>
            <p:spPr>
              <a:xfrm>
                <a:off x="5162400" y="3844800"/>
                <a:ext cx="148680" cy="30240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496" name="Google Shape;496;p4"/>
            <p:cNvGrpSpPr/>
            <p:nvPr/>
          </p:nvGrpSpPr>
          <p:grpSpPr>
            <a:xfrm>
              <a:off x="5394600" y="3799440"/>
              <a:ext cx="176040" cy="186840"/>
              <a:chOff x="5394600" y="3799440"/>
              <a:chExt cx="176040" cy="186840"/>
            </a:xfrm>
          </p:grpSpPr>
          <p:sp>
            <p:nvSpPr>
              <p:cNvPr id="497" name="Google Shape;497;p4"/>
              <p:cNvSpPr/>
              <p:nvPr/>
            </p:nvSpPr>
            <p:spPr>
              <a:xfrm>
                <a:off x="5394600" y="3799440"/>
                <a:ext cx="17604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5247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8" name="Google Shape;498;p4"/>
              <p:cNvSpPr/>
              <p:nvPr/>
            </p:nvSpPr>
            <p:spPr>
              <a:xfrm>
                <a:off x="5508720" y="388296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99" name="Google Shape;499;p4"/>
              <p:cNvSpPr/>
              <p:nvPr/>
            </p:nvSpPr>
            <p:spPr>
              <a:xfrm>
                <a:off x="5436360" y="388296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0" name="Google Shape;500;p4"/>
              <p:cNvSpPr/>
              <p:nvPr/>
            </p:nvSpPr>
            <p:spPr>
              <a:xfrm>
                <a:off x="5436360" y="3922560"/>
                <a:ext cx="92160" cy="20160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57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  <p:grpSp>
          <p:nvGrpSpPr>
            <p:cNvPr id="501" name="Google Shape;501;p4"/>
            <p:cNvGrpSpPr/>
            <p:nvPr/>
          </p:nvGrpSpPr>
          <p:grpSpPr>
            <a:xfrm>
              <a:off x="5231880" y="3948120"/>
              <a:ext cx="176040" cy="186840"/>
              <a:chOff x="5231880" y="3948120"/>
              <a:chExt cx="176040" cy="186840"/>
            </a:xfrm>
          </p:grpSpPr>
          <p:sp>
            <p:nvSpPr>
              <p:cNvPr id="502" name="Google Shape;502;p4"/>
              <p:cNvSpPr/>
              <p:nvPr/>
            </p:nvSpPr>
            <p:spPr>
              <a:xfrm>
                <a:off x="5231880" y="3948120"/>
                <a:ext cx="176040" cy="186840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3" name="Google Shape;503;p4"/>
              <p:cNvSpPr/>
              <p:nvPr/>
            </p:nvSpPr>
            <p:spPr>
              <a:xfrm>
                <a:off x="5346000" y="403164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4" name="Google Shape;504;p4"/>
              <p:cNvSpPr/>
              <p:nvPr/>
            </p:nvSpPr>
            <p:spPr>
              <a:xfrm>
                <a:off x="5274000" y="4031640"/>
                <a:ext cx="19800" cy="2304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extrusionOk="0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05" name="Google Shape;505;p4"/>
              <p:cNvSpPr/>
              <p:nvPr/>
            </p:nvSpPr>
            <p:spPr>
              <a:xfrm>
                <a:off x="5318640" y="4077000"/>
                <a:ext cx="46080" cy="14760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1243" extrusionOk="0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w="12225" cap="flat" cmpd="sng">
                <a:solidFill>
                  <a:srgbClr val="2B608B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</p:grpSp>
      </p:grpSp>
      <p:grpSp>
        <p:nvGrpSpPr>
          <p:cNvPr id="507" name="Google Shape;507;p4"/>
          <p:cNvGrpSpPr/>
          <p:nvPr/>
        </p:nvGrpSpPr>
        <p:grpSpPr>
          <a:xfrm>
            <a:off x="5013720" y="2700210"/>
            <a:ext cx="3939600" cy="1375320"/>
            <a:chOff x="5013720" y="3441960"/>
            <a:chExt cx="3939600" cy="1375320"/>
          </a:xfrm>
        </p:grpSpPr>
        <p:sp>
          <p:nvSpPr>
            <p:cNvPr id="508" name="Google Shape;508;p4"/>
            <p:cNvSpPr/>
            <p:nvPr/>
          </p:nvSpPr>
          <p:spPr>
            <a:xfrm>
              <a:off x="5013720" y="3478080"/>
              <a:ext cx="3939600" cy="133920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5520960" y="3441960"/>
              <a:ext cx="337176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000" b="1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Psicosocial [Forastieri,2013]</a:t>
              </a:r>
              <a:endParaRPr sz="20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4"/>
          <p:cNvSpPr/>
          <p:nvPr/>
        </p:nvSpPr>
        <p:spPr>
          <a:xfrm>
            <a:off x="5167080" y="2678610"/>
            <a:ext cx="3939480" cy="133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 b="1" strike="noStrik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</a:t>
            </a: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 laboral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Organización y gestión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743040" marR="0" lvl="1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lang="es-CO" sz="2000" b="0" i="0" u="none" strike="noStrike" cap="none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extralaborales</a:t>
            </a:r>
            <a:endParaRPr sz="20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9404A68-42E6-467F-A82C-DFCC0816CC5A}"/>
              </a:ext>
            </a:extLst>
          </p:cNvPr>
          <p:cNvSpPr/>
          <p:nvPr/>
        </p:nvSpPr>
        <p:spPr>
          <a:xfrm>
            <a:off x="4968198" y="2691736"/>
            <a:ext cx="4022291" cy="14399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6BC87E7-702F-444C-AA8C-DD0D62055C31}"/>
              </a:ext>
            </a:extLst>
          </p:cNvPr>
          <p:cNvCxnSpPr/>
          <p:nvPr/>
        </p:nvCxnSpPr>
        <p:spPr>
          <a:xfrm>
            <a:off x="5881399" y="3386535"/>
            <a:ext cx="1941060" cy="0"/>
          </a:xfrm>
          <a:prstGeom prst="lin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9891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Instrumentos de evaluación de FRP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"/>
          <p:cNvSpPr/>
          <p:nvPr/>
        </p:nvSpPr>
        <p:spPr>
          <a:xfrm>
            <a:off x="1127880" y="740160"/>
            <a:ext cx="2292120" cy="1745640"/>
          </a:xfrm>
          <a:prstGeom prst="rect">
            <a:avLst/>
          </a:prstGeom>
          <a:solidFill>
            <a:srgbClr val="7F7F7F">
              <a:alpha val="1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9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Cuestionarios*</a:t>
            </a:r>
            <a:br>
              <a:rPr lang="es-CO" sz="1800"/>
            </a:br>
            <a:endParaRPr sz="3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"/>
          <p:cNvSpPr txBox="1"/>
          <p:nvPr/>
        </p:nvSpPr>
        <p:spPr>
          <a:xfrm>
            <a:off x="1127880" y="663480"/>
            <a:ext cx="229212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Higiene Industrial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1600" b="1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(Externo)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lang="es-CO" sz="12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 laboral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lang="es-CO" sz="12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Tiempos de Exposición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lang="es-CO" sz="12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Efectos Físicos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3080" marR="0" lvl="0" indent="-3427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lang="es-CO" sz="12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Contratos, remuneraciones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8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9"/>
          <p:cNvSpPr/>
          <p:nvPr/>
        </p:nvSpPr>
        <p:spPr>
          <a:xfrm>
            <a:off x="1199520" y="4692600"/>
            <a:ext cx="7815960" cy="60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*Estructura factorial del cuestionario de condiciones de trabajo de Blanch, Sahagún y Cervantes [Blanch, 2010] y</a:t>
            </a:r>
            <a:endParaRPr sz="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Factores de riesgo psicosocial laboral: métodos e instrumentos de evaluación de Charria, Sarsosa y Arenas [Charria, 2011]</a:t>
            </a:r>
            <a:endParaRPr sz="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8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**Instituto Nacional de Seguridad y Salud en el Trabajo [INSST,2018], Martín Caicoya [Caicoya, 2004].</a:t>
            </a:r>
            <a:endParaRPr sz="8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"/>
          <p:cNvSpPr/>
          <p:nvPr/>
        </p:nvSpPr>
        <p:spPr>
          <a:xfrm>
            <a:off x="1134360" y="2485800"/>
            <a:ext cx="2287800" cy="816840"/>
          </a:xfrm>
          <a:prstGeom prst="rect">
            <a:avLst/>
          </a:prstGeom>
          <a:solidFill>
            <a:srgbClr val="E7C586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9"/>
          <p:cNvSpPr/>
          <p:nvPr/>
        </p:nvSpPr>
        <p:spPr>
          <a:xfrm>
            <a:off x="1138680" y="2444760"/>
            <a:ext cx="2281320" cy="10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s-CO" sz="10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Questionnaire for the Fifth European Survey on Working Conditions.</a:t>
            </a:r>
            <a:endParaRPr sz="1000" b="0" strike="noStrike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lang="es-CO" sz="10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Cuestionario Encuesta de Calidad de Vida en el Trabajo.</a:t>
            </a:r>
            <a:endParaRPr sz="1000" b="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9"/>
          <p:cNvGrpSpPr/>
          <p:nvPr/>
        </p:nvGrpSpPr>
        <p:grpSpPr>
          <a:xfrm>
            <a:off x="3492360" y="660240"/>
            <a:ext cx="2302920" cy="2672640"/>
            <a:chOff x="3492360" y="660240"/>
            <a:chExt cx="2302920" cy="2672640"/>
          </a:xfrm>
        </p:grpSpPr>
        <p:sp>
          <p:nvSpPr>
            <p:cNvPr id="610" name="Google Shape;610;p9"/>
            <p:cNvSpPr/>
            <p:nvPr/>
          </p:nvSpPr>
          <p:spPr>
            <a:xfrm>
              <a:off x="3492360" y="740160"/>
              <a:ext cx="2281320" cy="1745280"/>
            </a:xfrm>
            <a:prstGeom prst="rect">
              <a:avLst/>
            </a:prstGeom>
            <a:solidFill>
              <a:srgbClr val="00B050">
                <a:alpha val="1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507480" y="660240"/>
              <a:ext cx="2287800" cy="182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Factores psicosociales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(Externo)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Estrés ocupacional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Satisfacción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Desgaste en el trabajo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Acoso laboral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498120" y="2481840"/>
              <a:ext cx="2270160" cy="820800"/>
            </a:xfrm>
            <a:prstGeom prst="rect">
              <a:avLst/>
            </a:prstGeom>
            <a:solidFill>
              <a:srgbClr val="E7C586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503520" y="2481840"/>
              <a:ext cx="2270160" cy="851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Cuestionario para la Evaluación del Estrés.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Apreciación del Estrés EAE.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Escala de Desgaste Ocupacional.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9"/>
          <p:cNvGrpSpPr/>
          <p:nvPr/>
        </p:nvGrpSpPr>
        <p:grpSpPr>
          <a:xfrm>
            <a:off x="5844960" y="660240"/>
            <a:ext cx="2350440" cy="2705400"/>
            <a:chOff x="5844960" y="660240"/>
            <a:chExt cx="2350440" cy="2705400"/>
          </a:xfrm>
        </p:grpSpPr>
        <p:sp>
          <p:nvSpPr>
            <p:cNvPr id="615" name="Google Shape;615;p9"/>
            <p:cNvSpPr/>
            <p:nvPr/>
          </p:nvSpPr>
          <p:spPr>
            <a:xfrm>
              <a:off x="5844960" y="740160"/>
              <a:ext cx="2287800" cy="1741320"/>
            </a:xfrm>
            <a:prstGeom prst="rect">
              <a:avLst/>
            </a:prstGeom>
            <a:solidFill>
              <a:srgbClr val="0DB7C4">
                <a:alpha val="1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5844960" y="660240"/>
              <a:ext cx="2350440" cy="1821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Factores psicosociales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None/>
              </a:pPr>
              <a:r>
                <a:rPr lang="es-CO" sz="1600" b="1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(Autoinforme)</a:t>
              </a:r>
              <a:endParaRPr sz="16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individuales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sociales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laborales</a:t>
              </a:r>
              <a:endParaRPr sz="12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343080" marR="0" lvl="0" indent="-342720" algn="l" rtl="0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lang="es-CO" sz="12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Relación salud-enfermedad</a:t>
              </a:r>
              <a:r>
                <a:rPr lang="es-CO" sz="14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sz="14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5844960" y="2481840"/>
              <a:ext cx="2287800" cy="820800"/>
            </a:xfrm>
            <a:prstGeom prst="rect">
              <a:avLst/>
            </a:prstGeom>
            <a:solidFill>
              <a:srgbClr val="E7C586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5904720" y="2514600"/>
              <a:ext cx="2287800" cy="851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Modelo Demanda – Control.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Modelo Desequilibrio Esfuerzo – Recompensa.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0" indent="-22824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lang="es-CO" sz="1000" b="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Bocanument y Berján.</a:t>
              </a:r>
              <a:endParaRPr sz="1000" b="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9"/>
          <p:cNvSpPr/>
          <p:nvPr/>
        </p:nvSpPr>
        <p:spPr>
          <a:xfrm>
            <a:off x="2292480" y="3440520"/>
            <a:ext cx="4689000" cy="1200600"/>
          </a:xfrm>
          <a:prstGeom prst="rect">
            <a:avLst/>
          </a:prstGeom>
          <a:solidFill>
            <a:srgbClr val="DFA2A2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9"/>
          <p:cNvSpPr/>
          <p:nvPr/>
        </p:nvSpPr>
        <p:spPr>
          <a:xfrm>
            <a:off x="2366280" y="3440520"/>
            <a:ext cx="4570200" cy="138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 b="1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Limitaciones**</a:t>
            </a:r>
            <a:endParaRPr sz="10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lang="es-CO" sz="1500" b="0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Mediciones Subjetivas.</a:t>
            </a:r>
            <a:endParaRPr sz="15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lang="es-CO" sz="1500" b="0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reproductibilidad.</a:t>
            </a:r>
            <a:endParaRPr sz="15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lang="es-CO" sz="1500" b="0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precisión, fiabilidad y validez.</a:t>
            </a:r>
            <a:endParaRPr sz="15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lang="es-CO" sz="1500" b="0" strike="noStrike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Requieren otras fuentes de fuentes de información.</a:t>
            </a:r>
            <a:endParaRPr sz="15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z="2400" b="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9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3" name="Google Shape;6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680" y="3836880"/>
            <a:ext cx="1581840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0280" y="4437000"/>
            <a:ext cx="1536120" cy="5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680" y="3389040"/>
            <a:ext cx="1616760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1"/>
          <p:cNvPicPr preferRelativeResize="0"/>
          <p:nvPr/>
        </p:nvPicPr>
        <p:blipFill rotWithShape="1">
          <a:blip r:embed="rId6">
            <a:alphaModFix/>
          </a:blip>
          <a:srcRect t="5791" r="26366" b="4658"/>
          <a:stretch/>
        </p:blipFill>
        <p:spPr>
          <a:xfrm>
            <a:off x="1341000" y="971640"/>
            <a:ext cx="1100520" cy="75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1"/>
          <p:cNvPicPr preferRelativeResize="0"/>
          <p:nvPr/>
        </p:nvPicPr>
        <p:blipFill rotWithShape="1">
          <a:blip r:embed="rId7">
            <a:alphaModFix/>
          </a:blip>
          <a:srcRect l="16000" t="6667" r="31255" b="11191"/>
          <a:stretch/>
        </p:blipFill>
        <p:spPr>
          <a:xfrm>
            <a:off x="1332000" y="1753560"/>
            <a:ext cx="1110960" cy="9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1"/>
          <p:cNvPicPr preferRelativeResize="0"/>
          <p:nvPr/>
        </p:nvPicPr>
        <p:blipFill rotWithShape="1">
          <a:blip r:embed="rId8">
            <a:alphaModFix/>
          </a:blip>
          <a:srcRect l="19663" t="12444" r="18497" b="4889"/>
          <a:stretch/>
        </p:blipFill>
        <p:spPr>
          <a:xfrm>
            <a:off x="2485440" y="970200"/>
            <a:ext cx="1100520" cy="75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1"/>
          <p:cNvPicPr preferRelativeResize="0"/>
          <p:nvPr/>
        </p:nvPicPr>
        <p:blipFill rotWithShape="1">
          <a:blip r:embed="rId9">
            <a:alphaModFix/>
          </a:blip>
          <a:srcRect l="21329" r="4833" b="5819"/>
          <a:stretch/>
        </p:blipFill>
        <p:spPr>
          <a:xfrm>
            <a:off x="2485440" y="1748160"/>
            <a:ext cx="1110960" cy="9730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1"/>
          <p:cNvSpPr/>
          <p:nvPr/>
        </p:nvSpPr>
        <p:spPr>
          <a:xfrm>
            <a:off x="1061640" y="635400"/>
            <a:ext cx="2922840" cy="30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Seguridad del entorno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1"/>
          <p:cNvSpPr/>
          <p:nvPr/>
        </p:nvSpPr>
        <p:spPr>
          <a:xfrm>
            <a:off x="749880" y="2850480"/>
            <a:ext cx="3298320" cy="5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400" b="1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Valoración y acompañamiento psicológico</a:t>
            </a:r>
            <a:endParaRPr sz="14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72160" y="1890720"/>
            <a:ext cx="1382400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920040" y="1148040"/>
            <a:ext cx="1185480" cy="4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"/>
          <p:cNvPicPr preferRelativeResize="0"/>
          <p:nvPr/>
        </p:nvPicPr>
        <p:blipFill rotWithShape="1">
          <a:blip r:embed="rId12">
            <a:alphaModFix/>
          </a:blip>
          <a:srcRect l="50838" t="36614" r="12891" b="12805"/>
          <a:stretch/>
        </p:blipFill>
        <p:spPr>
          <a:xfrm>
            <a:off x="1364040" y="3367800"/>
            <a:ext cx="222192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"/>
          <p:cNvSpPr/>
          <p:nvPr/>
        </p:nvSpPr>
        <p:spPr>
          <a:xfrm>
            <a:off x="669600" y="-6480"/>
            <a:ext cx="8090736" cy="68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b="0" strike="noStrike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Tecnologías de apoyo en la prevención de FRP</a:t>
            </a:r>
            <a:endParaRPr sz="32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1"/>
          <p:cNvSpPr txBox="1"/>
          <p:nvPr/>
        </p:nvSpPr>
        <p:spPr>
          <a:xfrm>
            <a:off x="5338800" y="966600"/>
            <a:ext cx="3738240" cy="175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 de dispositivos móviles, sensores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Alertas y reportes en corto tiempo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Orientado a factores de riesgo químico, biológico y psicosociales en la parte física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5340240" y="3013560"/>
            <a:ext cx="3655800" cy="19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Plataforma web con extensión a aplicaciones móviles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Soportado con técnicas de clasificación de IA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32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Orientado a la valoración y tratamiento de trastornos mentales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lang="es-CO" sz="2000" b="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2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5035</Words>
  <Application>Microsoft Office PowerPoint</Application>
  <PresentationFormat>Presentación en pantalla (16:9)</PresentationFormat>
  <Paragraphs>493</Paragraphs>
  <Slides>37</Slides>
  <Notes>37</Notes>
  <HiddenSlides>7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diapositiva</vt:lpstr>
      </vt:variant>
      <vt:variant>
        <vt:i4>37</vt:i4>
      </vt:variant>
    </vt:vector>
  </HeadingPairs>
  <TitlesOfParts>
    <vt:vector size="49" baseType="lpstr">
      <vt:lpstr>Source Sans Pro</vt:lpstr>
      <vt:lpstr>Calibri</vt:lpstr>
      <vt:lpstr>Arial</vt:lpstr>
      <vt:lpstr>Dosis</vt:lpstr>
      <vt:lpstr>Times New Roman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Ronald Rodriguez</dc:creator>
  <cp:lastModifiedBy>raxon</cp:lastModifiedBy>
  <cp:revision>12</cp:revision>
  <dcterms:modified xsi:type="dcterms:W3CDTF">2020-01-31T13:07:28Z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